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5" r:id="rId3"/>
    <p:sldId id="275" r:id="rId4"/>
    <p:sldId id="267" r:id="rId5"/>
    <p:sldId id="274" r:id="rId6"/>
    <p:sldId id="266" r:id="rId7"/>
    <p:sldId id="257" r:id="rId8"/>
    <p:sldId id="268" r:id="rId9"/>
    <p:sldId id="269" r:id="rId10"/>
    <p:sldId id="270" r:id="rId11"/>
    <p:sldId id="271" r:id="rId12"/>
    <p:sldId id="273" r:id="rId13"/>
    <p:sldId id="272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20" autoAdjust="0"/>
  </p:normalViewPr>
  <p:slideViewPr>
    <p:cSldViewPr snapToGrid="0">
      <p:cViewPr varScale="1">
        <p:scale>
          <a:sx n="117" d="100"/>
          <a:sy n="117" d="100"/>
        </p:scale>
        <p:origin x="1434" y="102"/>
      </p:cViewPr>
      <p:guideLst>
        <p:guide orient="horz" pos="1620"/>
        <p:guide pos="2880"/>
      </p:guideLst>
    </p:cSldViewPr>
  </p:slideViewPr>
  <p:notesTextViewPr>
    <p:cViewPr>
      <p:scale>
        <a:sx n="98" d="100"/>
        <a:sy n="98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ECD55-69B2-4E50-8AC7-B85EFC6987F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415289D-1249-4AF7-8CB1-6395845D60E0}">
      <dgm:prSet phldrT="[Text]"/>
      <dgm:spPr/>
      <dgm:t>
        <a:bodyPr/>
        <a:lstStyle/>
        <a:p>
          <a:r>
            <a:rPr lang="en-US" b="1" dirty="0"/>
            <a:t>DIC</a:t>
          </a:r>
          <a:endParaRPr lang="el-GR" b="1" dirty="0"/>
        </a:p>
      </dgm:t>
    </dgm:pt>
    <dgm:pt modelId="{143B5BA4-9741-4AE0-8A45-29CCA2C0B5FB}" type="parTrans" cxnId="{7365E25B-57C1-4AFF-A047-A1FCD4D49909}">
      <dgm:prSet/>
      <dgm:spPr/>
      <dgm:t>
        <a:bodyPr/>
        <a:lstStyle/>
        <a:p>
          <a:endParaRPr lang="el-GR"/>
        </a:p>
      </dgm:t>
    </dgm:pt>
    <dgm:pt modelId="{161A1C30-B17E-420F-B9F6-FF07D3936D0C}" type="sibTrans" cxnId="{7365E25B-57C1-4AFF-A047-A1FCD4D49909}">
      <dgm:prSet/>
      <dgm:spPr/>
      <dgm:t>
        <a:bodyPr/>
        <a:lstStyle/>
        <a:p>
          <a:endParaRPr lang="el-GR"/>
        </a:p>
      </dgm:t>
    </dgm:pt>
    <dgm:pt modelId="{F396DBAC-ACF6-480E-B16C-BEF510BDF1E1}">
      <dgm:prSet phldrT="[Text]"/>
      <dgm:spPr/>
      <dgm:t>
        <a:bodyPr/>
        <a:lstStyle/>
        <a:p>
          <a:r>
            <a:rPr lang="en-US" b="1" dirty="0"/>
            <a:t>IA</a:t>
          </a:r>
          <a:endParaRPr lang="el-GR" b="1" dirty="0"/>
        </a:p>
      </dgm:t>
    </dgm:pt>
    <dgm:pt modelId="{7E99B03A-77B2-4E30-97D4-48818F5EFB6E}" type="parTrans" cxnId="{FC1F2703-D777-435F-9685-069370D75DA2}">
      <dgm:prSet/>
      <dgm:spPr/>
      <dgm:t>
        <a:bodyPr/>
        <a:lstStyle/>
        <a:p>
          <a:endParaRPr lang="el-GR"/>
        </a:p>
      </dgm:t>
    </dgm:pt>
    <dgm:pt modelId="{9412A94C-4459-4F35-B8C6-BA300C49EE9E}" type="sibTrans" cxnId="{FC1F2703-D777-435F-9685-069370D75DA2}">
      <dgm:prSet/>
      <dgm:spPr/>
      <dgm:t>
        <a:bodyPr/>
        <a:lstStyle/>
        <a:p>
          <a:endParaRPr lang="el-GR"/>
        </a:p>
      </dgm:t>
    </dgm:pt>
    <dgm:pt modelId="{59507DF6-E858-4924-81E2-F79ADA73E3D6}">
      <dgm:prSet phldrT="[Text]"/>
      <dgm:spPr/>
      <dgm:t>
        <a:bodyPr/>
        <a:lstStyle/>
        <a:p>
          <a:endParaRPr lang="el-GR" dirty="0"/>
        </a:p>
      </dgm:t>
    </dgm:pt>
    <dgm:pt modelId="{E35D7673-D5B4-4451-9C54-34D974B02EAE}" type="sibTrans" cxnId="{D1660075-E623-4358-884E-8E687597D787}">
      <dgm:prSet/>
      <dgm:spPr/>
      <dgm:t>
        <a:bodyPr/>
        <a:lstStyle/>
        <a:p>
          <a:endParaRPr lang="el-GR"/>
        </a:p>
      </dgm:t>
    </dgm:pt>
    <dgm:pt modelId="{BB718448-1DD6-41A1-AC2A-442D3AE8C341}" type="parTrans" cxnId="{D1660075-E623-4358-884E-8E687597D787}">
      <dgm:prSet/>
      <dgm:spPr/>
      <dgm:t>
        <a:bodyPr/>
        <a:lstStyle/>
        <a:p>
          <a:endParaRPr lang="el-GR"/>
        </a:p>
      </dgm:t>
    </dgm:pt>
    <dgm:pt modelId="{5D9C8DC0-C8F5-4486-AE6A-E8D41A7DF13C}" type="pres">
      <dgm:prSet presAssocID="{374ECD55-69B2-4E50-8AC7-B85EFC6987FE}" presName="Name0" presStyleCnt="0">
        <dgm:presLayoutVars>
          <dgm:dir/>
          <dgm:resizeHandles val="exact"/>
        </dgm:presLayoutVars>
      </dgm:prSet>
      <dgm:spPr/>
    </dgm:pt>
    <dgm:pt modelId="{AF1B5542-8186-4208-9A68-6FA07A2503EE}" type="pres">
      <dgm:prSet presAssocID="{374ECD55-69B2-4E50-8AC7-B85EFC6987FE}" presName="vNodes" presStyleCnt="0"/>
      <dgm:spPr/>
    </dgm:pt>
    <dgm:pt modelId="{2805CCE3-C9FC-46F6-8CC8-123A562705AB}" type="pres">
      <dgm:prSet presAssocID="{9415289D-1249-4AF7-8CB1-6395845D60E0}" presName="node" presStyleLbl="node1" presStyleIdx="0" presStyleCnt="3">
        <dgm:presLayoutVars>
          <dgm:bulletEnabled val="1"/>
        </dgm:presLayoutVars>
      </dgm:prSet>
      <dgm:spPr/>
    </dgm:pt>
    <dgm:pt modelId="{B55E2D01-738C-4BC4-ADC5-D4B2F88B2A17}" type="pres">
      <dgm:prSet presAssocID="{161A1C30-B17E-420F-B9F6-FF07D3936D0C}" presName="spacerT" presStyleCnt="0"/>
      <dgm:spPr/>
    </dgm:pt>
    <dgm:pt modelId="{30F5A4C5-E823-47E0-90A0-E9B42A9D8DAE}" type="pres">
      <dgm:prSet presAssocID="{161A1C30-B17E-420F-B9F6-FF07D3936D0C}" presName="sibTrans" presStyleLbl="sibTrans2D1" presStyleIdx="0" presStyleCnt="2"/>
      <dgm:spPr/>
    </dgm:pt>
    <dgm:pt modelId="{B830E663-B33B-42D5-9486-98D47837BB2C}" type="pres">
      <dgm:prSet presAssocID="{161A1C30-B17E-420F-B9F6-FF07D3936D0C}" presName="spacerB" presStyleCnt="0"/>
      <dgm:spPr/>
    </dgm:pt>
    <dgm:pt modelId="{8BD1F2F9-3BC1-4584-96C8-A0203EACCD53}" type="pres">
      <dgm:prSet presAssocID="{F396DBAC-ACF6-480E-B16C-BEF510BDF1E1}" presName="node" presStyleLbl="node1" presStyleIdx="1" presStyleCnt="3">
        <dgm:presLayoutVars>
          <dgm:bulletEnabled val="1"/>
        </dgm:presLayoutVars>
      </dgm:prSet>
      <dgm:spPr/>
    </dgm:pt>
    <dgm:pt modelId="{CED054B1-753B-4B5F-9AF8-EF863B5E9DBC}" type="pres">
      <dgm:prSet presAssocID="{374ECD55-69B2-4E50-8AC7-B85EFC6987FE}" presName="sibTransLast" presStyleLbl="sibTrans2D1" presStyleIdx="1" presStyleCnt="2" custLinFactNeighborX="-68920" custLinFactNeighborY="0"/>
      <dgm:spPr/>
    </dgm:pt>
    <dgm:pt modelId="{51EC1337-C5F4-4C21-81C4-BA64890DD061}" type="pres">
      <dgm:prSet presAssocID="{374ECD55-69B2-4E50-8AC7-B85EFC6987FE}" presName="connectorText" presStyleLbl="sibTrans2D1" presStyleIdx="1" presStyleCnt="2"/>
      <dgm:spPr/>
    </dgm:pt>
    <dgm:pt modelId="{4D898897-845A-4EB8-9AF6-34DA8188D241}" type="pres">
      <dgm:prSet presAssocID="{374ECD55-69B2-4E50-8AC7-B85EFC6987F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A64A102-232C-4109-B26D-4115527000CB}" type="presOf" srcId="{9415289D-1249-4AF7-8CB1-6395845D60E0}" destId="{2805CCE3-C9FC-46F6-8CC8-123A562705AB}" srcOrd="0" destOrd="0" presId="urn:microsoft.com/office/officeart/2005/8/layout/equation2"/>
    <dgm:cxn modelId="{FC1F2703-D777-435F-9685-069370D75DA2}" srcId="{374ECD55-69B2-4E50-8AC7-B85EFC6987FE}" destId="{F396DBAC-ACF6-480E-B16C-BEF510BDF1E1}" srcOrd="1" destOrd="0" parTransId="{7E99B03A-77B2-4E30-97D4-48818F5EFB6E}" sibTransId="{9412A94C-4459-4F35-B8C6-BA300C49EE9E}"/>
    <dgm:cxn modelId="{68097524-6AE5-46EB-924F-46238160AFBD}" type="presOf" srcId="{59507DF6-E858-4924-81E2-F79ADA73E3D6}" destId="{4D898897-845A-4EB8-9AF6-34DA8188D241}" srcOrd="0" destOrd="0" presId="urn:microsoft.com/office/officeart/2005/8/layout/equation2"/>
    <dgm:cxn modelId="{DB4AD02E-0F65-40C0-89F7-D419FA9F4B87}" type="presOf" srcId="{9412A94C-4459-4F35-B8C6-BA300C49EE9E}" destId="{CED054B1-753B-4B5F-9AF8-EF863B5E9DBC}" srcOrd="0" destOrd="0" presId="urn:microsoft.com/office/officeart/2005/8/layout/equation2"/>
    <dgm:cxn modelId="{7365E25B-57C1-4AFF-A047-A1FCD4D49909}" srcId="{374ECD55-69B2-4E50-8AC7-B85EFC6987FE}" destId="{9415289D-1249-4AF7-8CB1-6395845D60E0}" srcOrd="0" destOrd="0" parTransId="{143B5BA4-9741-4AE0-8A45-29CCA2C0B5FB}" sibTransId="{161A1C30-B17E-420F-B9F6-FF07D3936D0C}"/>
    <dgm:cxn modelId="{C064BF6D-98B7-4568-B347-1FC15CE25F9C}" type="presOf" srcId="{161A1C30-B17E-420F-B9F6-FF07D3936D0C}" destId="{30F5A4C5-E823-47E0-90A0-E9B42A9D8DAE}" srcOrd="0" destOrd="0" presId="urn:microsoft.com/office/officeart/2005/8/layout/equation2"/>
    <dgm:cxn modelId="{D1660075-E623-4358-884E-8E687597D787}" srcId="{374ECD55-69B2-4E50-8AC7-B85EFC6987FE}" destId="{59507DF6-E858-4924-81E2-F79ADA73E3D6}" srcOrd="2" destOrd="0" parTransId="{BB718448-1DD6-41A1-AC2A-442D3AE8C341}" sibTransId="{E35D7673-D5B4-4451-9C54-34D974B02EAE}"/>
    <dgm:cxn modelId="{2202EE57-DDD4-46CC-B260-BD7B9EA8D16F}" type="presOf" srcId="{9412A94C-4459-4F35-B8C6-BA300C49EE9E}" destId="{51EC1337-C5F4-4C21-81C4-BA64890DD061}" srcOrd="1" destOrd="0" presId="urn:microsoft.com/office/officeart/2005/8/layout/equation2"/>
    <dgm:cxn modelId="{43C7E887-F605-4A48-A9CE-FEF046F8747D}" type="presOf" srcId="{374ECD55-69B2-4E50-8AC7-B85EFC6987FE}" destId="{5D9C8DC0-C8F5-4486-AE6A-E8D41A7DF13C}" srcOrd="0" destOrd="0" presId="urn:microsoft.com/office/officeart/2005/8/layout/equation2"/>
    <dgm:cxn modelId="{CE39B1A4-4A4A-4892-B532-C874DEBAD5E0}" type="presOf" srcId="{F396DBAC-ACF6-480E-B16C-BEF510BDF1E1}" destId="{8BD1F2F9-3BC1-4584-96C8-A0203EACCD53}" srcOrd="0" destOrd="0" presId="urn:microsoft.com/office/officeart/2005/8/layout/equation2"/>
    <dgm:cxn modelId="{A9DF8887-C677-4D63-87B6-BF8905448746}" type="presParOf" srcId="{5D9C8DC0-C8F5-4486-AE6A-E8D41A7DF13C}" destId="{AF1B5542-8186-4208-9A68-6FA07A2503EE}" srcOrd="0" destOrd="0" presId="urn:microsoft.com/office/officeart/2005/8/layout/equation2"/>
    <dgm:cxn modelId="{B9E921F6-718A-4D3A-B9EA-8A02BF6091FC}" type="presParOf" srcId="{AF1B5542-8186-4208-9A68-6FA07A2503EE}" destId="{2805CCE3-C9FC-46F6-8CC8-123A562705AB}" srcOrd="0" destOrd="0" presId="urn:microsoft.com/office/officeart/2005/8/layout/equation2"/>
    <dgm:cxn modelId="{226D456B-9410-4C4C-BCB7-725464D1878C}" type="presParOf" srcId="{AF1B5542-8186-4208-9A68-6FA07A2503EE}" destId="{B55E2D01-738C-4BC4-ADC5-D4B2F88B2A17}" srcOrd="1" destOrd="0" presId="urn:microsoft.com/office/officeart/2005/8/layout/equation2"/>
    <dgm:cxn modelId="{8B2E6C90-0A81-425E-8E94-768382D4BD6F}" type="presParOf" srcId="{AF1B5542-8186-4208-9A68-6FA07A2503EE}" destId="{30F5A4C5-E823-47E0-90A0-E9B42A9D8DAE}" srcOrd="2" destOrd="0" presId="urn:microsoft.com/office/officeart/2005/8/layout/equation2"/>
    <dgm:cxn modelId="{1517D180-F76F-4FDB-ABD6-10674906FF05}" type="presParOf" srcId="{AF1B5542-8186-4208-9A68-6FA07A2503EE}" destId="{B830E663-B33B-42D5-9486-98D47837BB2C}" srcOrd="3" destOrd="0" presId="urn:microsoft.com/office/officeart/2005/8/layout/equation2"/>
    <dgm:cxn modelId="{A7EF969A-87DC-481D-80DC-D53030F95133}" type="presParOf" srcId="{AF1B5542-8186-4208-9A68-6FA07A2503EE}" destId="{8BD1F2F9-3BC1-4584-96C8-A0203EACCD53}" srcOrd="4" destOrd="0" presId="urn:microsoft.com/office/officeart/2005/8/layout/equation2"/>
    <dgm:cxn modelId="{676C273E-00B3-4904-8A8D-F641E5E6582D}" type="presParOf" srcId="{5D9C8DC0-C8F5-4486-AE6A-E8D41A7DF13C}" destId="{CED054B1-753B-4B5F-9AF8-EF863B5E9DBC}" srcOrd="1" destOrd="0" presId="urn:microsoft.com/office/officeart/2005/8/layout/equation2"/>
    <dgm:cxn modelId="{48E2DA5A-589C-49AE-BC20-E19F24FB9A56}" type="presParOf" srcId="{CED054B1-753B-4B5F-9AF8-EF863B5E9DBC}" destId="{51EC1337-C5F4-4C21-81C4-BA64890DD061}" srcOrd="0" destOrd="0" presId="urn:microsoft.com/office/officeart/2005/8/layout/equation2"/>
    <dgm:cxn modelId="{E25BD85F-8542-4D40-ABB5-168037C6BDD3}" type="presParOf" srcId="{5D9C8DC0-C8F5-4486-AE6A-E8D41A7DF13C}" destId="{4D898897-845A-4EB8-9AF6-34DA8188D24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5CCE3-C9FC-46F6-8CC8-123A562705AB}">
      <dsp:nvSpPr>
        <dsp:cNvPr id="0" name=""/>
        <dsp:cNvSpPr/>
      </dsp:nvSpPr>
      <dsp:spPr>
        <a:xfrm>
          <a:off x="3036" y="88647"/>
          <a:ext cx="1077813" cy="1077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DIC</a:t>
          </a:r>
          <a:endParaRPr lang="el-GR" sz="3100" b="1" kern="1200" dirty="0"/>
        </a:p>
      </dsp:txBody>
      <dsp:txXfrm>
        <a:off x="160878" y="246489"/>
        <a:ext cx="762129" cy="762129"/>
      </dsp:txXfrm>
    </dsp:sp>
    <dsp:sp modelId="{30F5A4C5-E823-47E0-90A0-E9B42A9D8DAE}">
      <dsp:nvSpPr>
        <dsp:cNvPr id="0" name=""/>
        <dsp:cNvSpPr/>
      </dsp:nvSpPr>
      <dsp:spPr>
        <a:xfrm>
          <a:off x="229376" y="1253979"/>
          <a:ext cx="625131" cy="6251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312237" y="1493029"/>
        <a:ext cx="459409" cy="147031"/>
      </dsp:txXfrm>
    </dsp:sp>
    <dsp:sp modelId="{8BD1F2F9-3BC1-4584-96C8-A0203EACCD53}">
      <dsp:nvSpPr>
        <dsp:cNvPr id="0" name=""/>
        <dsp:cNvSpPr/>
      </dsp:nvSpPr>
      <dsp:spPr>
        <a:xfrm>
          <a:off x="3036" y="1966629"/>
          <a:ext cx="1077813" cy="1077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IA</a:t>
          </a:r>
          <a:endParaRPr lang="el-GR" sz="3100" b="1" kern="1200" dirty="0"/>
        </a:p>
      </dsp:txBody>
      <dsp:txXfrm>
        <a:off x="160878" y="2124471"/>
        <a:ext cx="762129" cy="762129"/>
      </dsp:txXfrm>
    </dsp:sp>
    <dsp:sp modelId="{CED054B1-753B-4B5F-9AF8-EF863B5E9DBC}">
      <dsp:nvSpPr>
        <dsp:cNvPr id="0" name=""/>
        <dsp:cNvSpPr/>
      </dsp:nvSpPr>
      <dsp:spPr>
        <a:xfrm>
          <a:off x="1006301" y="1366071"/>
          <a:ext cx="342744" cy="400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>
        <a:off x="1006301" y="1446260"/>
        <a:ext cx="239921" cy="240568"/>
      </dsp:txXfrm>
    </dsp:sp>
    <dsp:sp modelId="{4D898897-845A-4EB8-9AF6-34DA8188D241}">
      <dsp:nvSpPr>
        <dsp:cNvPr id="0" name=""/>
        <dsp:cNvSpPr/>
      </dsp:nvSpPr>
      <dsp:spPr>
        <a:xfrm>
          <a:off x="1727537" y="488731"/>
          <a:ext cx="2155626" cy="2155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2043221" y="804415"/>
        <a:ext cx="1524258" cy="1524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83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77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15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02b28597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02b28597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2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13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25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36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78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2b2859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2b2859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duremovic@mas.br.ac.r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238775"/>
            <a:ext cx="8520600" cy="1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5" dirty="0">
                <a:solidFill>
                  <a:srgbClr val="336699"/>
                </a:solidFill>
              </a:rPr>
              <a:t>“</a:t>
            </a:r>
            <a:r>
              <a:rPr lang="en-US" sz="3955" dirty="0">
                <a:solidFill>
                  <a:srgbClr val="336699"/>
                </a:solidFill>
              </a:rPr>
              <a:t>Digital image correlation and inverse analysis for characterization of fracture properties</a:t>
            </a:r>
            <a:r>
              <a:rPr lang="en" sz="3955" dirty="0">
                <a:solidFill>
                  <a:srgbClr val="336699"/>
                </a:solidFill>
              </a:rPr>
              <a:t>”</a:t>
            </a:r>
            <a:endParaRPr sz="3955" dirty="0">
              <a:solidFill>
                <a:srgbClr val="3366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Ilias Psilakis 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Vladimir Buljak</a:t>
            </a: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0225" y="3022088"/>
            <a:ext cx="53435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1900"/>
            <a:ext cx="8520600" cy="9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>
                <a:solidFill>
                  <a:schemeClr val="lt1"/>
                </a:solidFill>
              </a:rPr>
              <a:t>Advanced ceramics and application conference X </a:t>
            </a:r>
            <a:endParaRPr sz="224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>
                <a:solidFill>
                  <a:schemeClr val="lt1"/>
                </a:solidFill>
              </a:rPr>
              <a:t>Serbian Ceramic Society	</a:t>
            </a:r>
            <a:r>
              <a:rPr lang="en" sz="3140">
                <a:solidFill>
                  <a:schemeClr val="lt1"/>
                </a:solidFill>
              </a:rPr>
              <a:t>	</a:t>
            </a:r>
            <a:endParaRPr sz="3140">
              <a:solidFill>
                <a:schemeClr val="lt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r="79374"/>
          <a:stretch/>
        </p:blipFill>
        <p:spPr>
          <a:xfrm>
            <a:off x="324590" y="4364850"/>
            <a:ext cx="1041801" cy="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6949" y="4357388"/>
            <a:ext cx="1041789" cy="7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0784" y="4283962"/>
            <a:ext cx="851516" cy="85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825075"/>
            <a:ext cx="9144000" cy="4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451325" y="4463100"/>
            <a:ext cx="534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This project has received funding from the European Union’s Horizon 2020 research and innovation programme under the Marie Sklodowska-Curie grant agreement No 955944 - RE-FRACTURE2.</a:t>
            </a:r>
            <a:endParaRPr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</a:t>
            </a:r>
            <a:endParaRPr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5FFDA53-22E6-F43A-B504-71CC1172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492"/>
            <a:ext cx="9144000" cy="4506516"/>
          </a:xfrm>
          <a:prstGeom prst="rect">
            <a:avLst/>
          </a:prstGeom>
        </p:spPr>
      </p:pic>
      <p:pic>
        <p:nvPicPr>
          <p:cNvPr id="5" name="Google Shape;71;p14">
            <a:extLst>
              <a:ext uri="{FF2B5EF4-FFF2-40B4-BE49-F238E27FC236}">
                <a16:creationId xmlns:a16="http://schemas.microsoft.com/office/drawing/2014/main" id="{2E52F742-A710-6130-3D3A-85BF3FD37C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2;p14">
            <a:extLst>
              <a:ext uri="{FF2B5EF4-FFF2-40B4-BE49-F238E27FC236}">
                <a16:creationId xmlns:a16="http://schemas.microsoft.com/office/drawing/2014/main" id="{C1655651-C3BC-066B-0308-2FCBA97415FF}"/>
              </a:ext>
            </a:extLst>
          </p:cNvPr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" sz="1200" dirty="0">
                <a:solidFill>
                  <a:srgbClr val="A7A7A7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b="1" dirty="0">
                <a:solidFill>
                  <a:schemeClr val="bg1"/>
                </a:solidFill>
              </a:rPr>
              <a:t>Results</a:t>
            </a:r>
            <a:r>
              <a:rPr lang="en-US" sz="1200" dirty="0">
                <a:solidFill>
                  <a:srgbClr val="A7A7A7"/>
                </a:solidFill>
              </a:rPr>
              <a:t> | Next Steps | Conclusion </a:t>
            </a:r>
          </a:p>
        </p:txBody>
      </p:sp>
    </p:spTree>
    <p:extLst>
      <p:ext uri="{BB962C8B-B14F-4D97-AF65-F5344CB8AC3E}">
        <p14:creationId xmlns:p14="http://schemas.microsoft.com/office/powerpoint/2010/main" val="338058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" sz="1200" dirty="0">
                <a:solidFill>
                  <a:srgbClr val="A7A7A7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b="1" dirty="0">
                <a:solidFill>
                  <a:schemeClr val="bg1"/>
                </a:solidFill>
              </a:rPr>
              <a:t>Results</a:t>
            </a:r>
            <a:r>
              <a:rPr lang="en-US" sz="1200" dirty="0">
                <a:solidFill>
                  <a:srgbClr val="A7A7A7"/>
                </a:solidFill>
              </a:rPr>
              <a:t> | Next Steps | Conclusion </a:t>
            </a: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</a:t>
            </a:r>
            <a:endParaRPr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BB93465-641B-2603-3100-7E3B6EC3E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3628"/>
            <a:ext cx="4394990" cy="3296243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54F907F-0900-DC05-90F3-9E717C478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010" y="923627"/>
            <a:ext cx="4394990" cy="32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12</a:t>
            </a:r>
            <a:endParaRPr dirty="0"/>
          </a:p>
        </p:txBody>
      </p:sp>
      <p:pic>
        <p:nvPicPr>
          <p:cNvPr id="2" name="Google Shape;71;p14">
            <a:extLst>
              <a:ext uri="{FF2B5EF4-FFF2-40B4-BE49-F238E27FC236}">
                <a16:creationId xmlns:a16="http://schemas.microsoft.com/office/drawing/2014/main" id="{74973D72-A305-2D84-2796-C80D803E25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14">
            <a:extLst>
              <a:ext uri="{FF2B5EF4-FFF2-40B4-BE49-F238E27FC236}">
                <a16:creationId xmlns:a16="http://schemas.microsoft.com/office/drawing/2014/main" id="{99D6E893-96BE-4238-65CC-B842D49ED906}"/>
              </a:ext>
            </a:extLst>
          </p:cNvPr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" sz="1200" dirty="0">
                <a:solidFill>
                  <a:srgbClr val="A7A7A7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b="1" dirty="0">
                <a:solidFill>
                  <a:schemeClr val="bg1"/>
                </a:solidFill>
              </a:rPr>
              <a:t>Next Steps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The Art of Being Podcast with Kevin Polk and Phil Tenaglia: The Matrix Does  the Matrix">
            <a:extLst>
              <a:ext uri="{FF2B5EF4-FFF2-40B4-BE49-F238E27FC236}">
                <a16:creationId xmlns:a16="http://schemas.microsoft.com/office/drawing/2014/main" id="{60548DC7-1DF0-DA66-D9C5-6BED1759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90" y="2578103"/>
            <a:ext cx="2704937" cy="19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t just a matter of time: Measuring complexity | plus.maths.org">
            <a:extLst>
              <a:ext uri="{FF2B5EF4-FFF2-40B4-BE49-F238E27FC236}">
                <a16:creationId xmlns:a16="http://schemas.microsoft.com/office/drawing/2014/main" id="{F2B1AD16-4985-2A0F-F80E-A6C69D029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 b="17504"/>
          <a:stretch/>
        </p:blipFill>
        <p:spPr bwMode="auto">
          <a:xfrm>
            <a:off x="1006679" y="623417"/>
            <a:ext cx="2704937" cy="19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032D94-D4B5-0666-5187-669C50CEF7D0}"/>
              </a:ext>
            </a:extLst>
          </p:cNvPr>
          <p:cNvSpPr txBox="1"/>
          <p:nvPr/>
        </p:nvSpPr>
        <p:spPr>
          <a:xfrm>
            <a:off x="3669671" y="1427192"/>
            <a:ext cx="345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build more complex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A7719-8950-923B-6EDF-18DC30D1E3FE}"/>
              </a:ext>
            </a:extLst>
          </p:cNvPr>
          <p:cNvSpPr txBox="1"/>
          <p:nvPr/>
        </p:nvSpPr>
        <p:spPr>
          <a:xfrm>
            <a:off x="5654180" y="337775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parameters </a:t>
            </a:r>
          </a:p>
        </p:txBody>
      </p:sp>
    </p:spTree>
    <p:extLst>
      <p:ext uri="{BB962C8B-B14F-4D97-AF65-F5344CB8AC3E}">
        <p14:creationId xmlns:p14="http://schemas.microsoft.com/office/powerpoint/2010/main" val="344187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13</a:t>
            </a:r>
            <a:endParaRPr dirty="0"/>
          </a:p>
        </p:txBody>
      </p:sp>
      <p:pic>
        <p:nvPicPr>
          <p:cNvPr id="2" name="Google Shape;71;p14">
            <a:extLst>
              <a:ext uri="{FF2B5EF4-FFF2-40B4-BE49-F238E27FC236}">
                <a16:creationId xmlns:a16="http://schemas.microsoft.com/office/drawing/2014/main" id="{74973D72-A305-2D84-2796-C80D803E25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14">
            <a:extLst>
              <a:ext uri="{FF2B5EF4-FFF2-40B4-BE49-F238E27FC236}">
                <a16:creationId xmlns:a16="http://schemas.microsoft.com/office/drawing/2014/main" id="{99D6E893-96BE-4238-65CC-B842D49ED906}"/>
              </a:ext>
            </a:extLst>
          </p:cNvPr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" sz="1200" dirty="0">
                <a:solidFill>
                  <a:srgbClr val="A7A7A7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Results</a:t>
            </a:r>
            <a:r>
              <a:rPr lang="en-US" sz="1200" dirty="0">
                <a:solidFill>
                  <a:srgbClr val="A7A7A7"/>
                </a:solidFill>
              </a:rPr>
              <a:t> |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Next Steps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b="1" dirty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33AEAB-5C00-457A-4421-6B256A09F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19767"/>
              </p:ext>
            </p:extLst>
          </p:nvPr>
        </p:nvGraphicFramePr>
        <p:xfrm>
          <a:off x="1528779" y="604202"/>
          <a:ext cx="3886200" cy="31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6 Marketing Obstacles and How to Tackle Them - Trade Press Services">
            <a:extLst>
              <a:ext uri="{FF2B5EF4-FFF2-40B4-BE49-F238E27FC236}">
                <a16:creationId xmlns:a16="http://schemas.microsoft.com/office/drawing/2014/main" id="{907EAC38-744A-CA6F-AF7D-D9B82941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59" y="670044"/>
            <a:ext cx="4473437" cy="29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F63743-F5C9-2F36-E617-C47FCF19D67F}"/>
              </a:ext>
            </a:extLst>
          </p:cNvPr>
          <p:cNvSpPr txBox="1"/>
          <p:nvPr/>
        </p:nvSpPr>
        <p:spPr>
          <a:xfrm>
            <a:off x="5884564" y="3549478"/>
            <a:ext cx="2829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GENERATING RESULTS – HANDLING DATA WITH MISSING INFORMATION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9339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311700" y="1189300"/>
            <a:ext cx="8520600" cy="15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50" dirty="0">
              <a:solidFill>
                <a:srgbClr val="3366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>
                <a:solidFill>
                  <a:srgbClr val="336699"/>
                </a:solidFill>
              </a:rPr>
              <a:t>Thank you for your attention!</a:t>
            </a:r>
            <a:endParaRPr sz="2550" dirty="0">
              <a:solidFill>
                <a:srgbClr val="3366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94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4" dirty="0">
                <a:solidFill>
                  <a:schemeClr val="dk1"/>
                </a:solidFill>
              </a:rPr>
              <a:t>Ilias Psilakis</a:t>
            </a:r>
            <a:endParaRPr sz="1394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4" u="sng" dirty="0">
                <a:solidFill>
                  <a:srgbClr val="3366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ipsilakis@mas.bg.ac.rs</a:t>
            </a:r>
            <a:endParaRPr sz="352" i="1" dirty="0">
              <a:solidFill>
                <a:srgbClr val="336699"/>
              </a:solidFill>
              <a:highlight>
                <a:srgbClr val="FFFFFF"/>
              </a:highlight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r="79374"/>
          <a:stretch/>
        </p:blipFill>
        <p:spPr>
          <a:xfrm>
            <a:off x="324590" y="4364850"/>
            <a:ext cx="1041801" cy="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6949" y="4357388"/>
            <a:ext cx="1041789" cy="7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50" y="2909744"/>
            <a:ext cx="1150550" cy="8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0225" y="3022088"/>
            <a:ext cx="53435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9975" y="3226087"/>
            <a:ext cx="1540700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80784" y="4283962"/>
            <a:ext cx="851516" cy="85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3825075"/>
            <a:ext cx="9144000" cy="4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10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311700" y="141900"/>
            <a:ext cx="8520600" cy="9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 dirty="0">
                <a:solidFill>
                  <a:schemeClr val="lt1"/>
                </a:solidFill>
              </a:rPr>
              <a:t>Advanced ceramics and application conference X </a:t>
            </a:r>
            <a:endParaRPr sz="2240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 dirty="0">
                <a:solidFill>
                  <a:schemeClr val="lt1"/>
                </a:solidFill>
              </a:rPr>
              <a:t>Serbian Ceramic Society	</a:t>
            </a:r>
            <a:r>
              <a:rPr lang="en" sz="3140" dirty="0">
                <a:solidFill>
                  <a:schemeClr val="lt1"/>
                </a:solidFill>
              </a:rPr>
              <a:t>	</a:t>
            </a:r>
            <a:endParaRPr sz="3140" dirty="0"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451325" y="4463100"/>
            <a:ext cx="534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This project has received funding from the European Union’s Horizon 2020 research and innovation programme under the Marie Sklodowska-Curie grant agreement No 955944 - RE-FRACTURE2.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</a:rPr>
              <a:t>Digital Image Correlation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" sz="1200" dirty="0">
                <a:solidFill>
                  <a:srgbClr val="A7A7A7"/>
                </a:solidFill>
              </a:rPr>
              <a:t>| Inverse Analysis | Case study | Results |</a:t>
            </a:r>
            <a:r>
              <a:rPr lang="en-US" sz="1200" dirty="0">
                <a:solidFill>
                  <a:srgbClr val="A7A7A7"/>
                </a:solidFill>
              </a:rPr>
              <a:t>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sz="13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AAA13-376B-CB7B-BF48-D62C4F620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5010" r="6958"/>
          <a:stretch/>
        </p:blipFill>
        <p:spPr bwMode="auto">
          <a:xfrm>
            <a:off x="0" y="827955"/>
            <a:ext cx="3510341" cy="39917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37AF25-36FD-919B-536F-7AC7D3A9EE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855" b="62201"/>
          <a:stretch/>
        </p:blipFill>
        <p:spPr>
          <a:xfrm>
            <a:off x="1058128" y="414813"/>
            <a:ext cx="1394084" cy="409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00438-1CC5-ECD8-228E-EB1C319330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16" r="4912" b="7665"/>
          <a:stretch/>
        </p:blipFill>
        <p:spPr>
          <a:xfrm>
            <a:off x="3510341" y="1138668"/>
            <a:ext cx="5344615" cy="7420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0822A9-05B8-3A2B-4232-1BFCBD1291B9}"/>
              </a:ext>
            </a:extLst>
          </p:cNvPr>
          <p:cNvSpPr/>
          <p:nvPr/>
        </p:nvSpPr>
        <p:spPr>
          <a:xfrm>
            <a:off x="5767010" y="1121839"/>
            <a:ext cx="415638" cy="41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E363-7243-63E7-22CE-8853DC4BC8D9}"/>
              </a:ext>
            </a:extLst>
          </p:cNvPr>
          <p:cNvSpPr/>
          <p:nvPr/>
        </p:nvSpPr>
        <p:spPr>
          <a:xfrm>
            <a:off x="7971782" y="1124867"/>
            <a:ext cx="415638" cy="41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E163EF-F62C-90C4-39EA-25F45B757A8C}"/>
              </a:ext>
            </a:extLst>
          </p:cNvPr>
          <p:cNvSpPr/>
          <p:nvPr/>
        </p:nvSpPr>
        <p:spPr>
          <a:xfrm>
            <a:off x="5974829" y="1548362"/>
            <a:ext cx="415638" cy="41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8C689C-4247-BBCB-9A9B-8F50FBFF884F}"/>
              </a:ext>
            </a:extLst>
          </p:cNvPr>
          <p:cNvSpPr/>
          <p:nvPr/>
        </p:nvSpPr>
        <p:spPr>
          <a:xfrm>
            <a:off x="8179601" y="1554418"/>
            <a:ext cx="415638" cy="41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DA22C-FDC1-A846-B095-BF907199600E}"/>
              </a:ext>
            </a:extLst>
          </p:cNvPr>
          <p:cNvSpPr txBox="1"/>
          <p:nvPr/>
        </p:nvSpPr>
        <p:spPr>
          <a:xfrm>
            <a:off x="5511725" y="2037578"/>
            <a:ext cx="3481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b="0" i="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and g</a:t>
            </a:r>
            <a:r>
              <a:rPr lang="en-US" b="0" i="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are the mean grayscale values!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B4003-F9B1-9F89-D5B4-EA6F9E720E31}"/>
              </a:ext>
            </a:extLst>
          </p:cNvPr>
          <p:cNvSpPr/>
          <p:nvPr/>
        </p:nvSpPr>
        <p:spPr>
          <a:xfrm>
            <a:off x="94649" y="2729461"/>
            <a:ext cx="1586083" cy="1586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8B23D5-8732-1464-5900-454C0E5C858B}"/>
              </a:ext>
            </a:extLst>
          </p:cNvPr>
          <p:cNvSpPr/>
          <p:nvPr/>
        </p:nvSpPr>
        <p:spPr>
          <a:xfrm>
            <a:off x="1924258" y="2729461"/>
            <a:ext cx="1586083" cy="1586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A11947-5F09-2EE6-3DFC-A33ECC386495}"/>
              </a:ext>
            </a:extLst>
          </p:cNvPr>
          <p:cNvCxnSpPr>
            <a:cxnSpLocks/>
          </p:cNvCxnSpPr>
          <p:nvPr/>
        </p:nvCxnSpPr>
        <p:spPr>
          <a:xfrm flipV="1">
            <a:off x="1394084" y="2286406"/>
            <a:ext cx="4192079" cy="602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1224F4-5FCD-899F-DC29-4573A390B22C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3510341" y="2306980"/>
            <a:ext cx="2623759" cy="12155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D63FFE-1E15-3C87-2BD8-C9EFA77205D7}"/>
              </a:ext>
            </a:extLst>
          </p:cNvPr>
          <p:cNvSpPr txBox="1"/>
          <p:nvPr/>
        </p:nvSpPr>
        <p:spPr>
          <a:xfrm>
            <a:off x="5869767" y="3082228"/>
            <a:ext cx="2844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US" sz="1600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LS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0 – Better match</a:t>
            </a:r>
          </a:p>
        </p:txBody>
      </p:sp>
    </p:spTree>
    <p:extLst>
      <p:ext uri="{BB962C8B-B14F-4D97-AF65-F5344CB8AC3E}">
        <p14:creationId xmlns:p14="http://schemas.microsoft.com/office/powerpoint/2010/main" val="22948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5" grpId="0" animBg="1"/>
      <p:bldP spid="16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</a:rPr>
              <a:t>Digital Image Correlation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" sz="1200" dirty="0">
                <a:solidFill>
                  <a:srgbClr val="A7A7A7"/>
                </a:solidFill>
              </a:rPr>
              <a:t>| Inverse Analysis | Case study | Results |</a:t>
            </a:r>
            <a:r>
              <a:rPr lang="en-US" sz="1200" dirty="0">
                <a:solidFill>
                  <a:srgbClr val="A7A7A7"/>
                </a:solidFill>
              </a:rPr>
              <a:t>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sz="13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pic>
        <p:nvPicPr>
          <p:cNvPr id="1026" name="Picture 2" descr="Be Careful stock illustration. Illustration of exclamation - 4418146">
            <a:extLst>
              <a:ext uri="{FF2B5EF4-FFF2-40B4-BE49-F238E27FC236}">
                <a16:creationId xmlns:a16="http://schemas.microsoft.com/office/drawing/2014/main" id="{2374C469-9E39-A196-C6AE-48521422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6" y="552182"/>
            <a:ext cx="955409" cy="9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6663F-F9C7-A5AD-9AB2-6E8C8D8FDD3F}"/>
              </a:ext>
            </a:extLst>
          </p:cNvPr>
          <p:cNvSpPr txBox="1"/>
          <p:nvPr/>
        </p:nvSpPr>
        <p:spPr>
          <a:xfrm>
            <a:off x="1573403" y="752887"/>
            <a:ext cx="437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DIC is a valuable tool on </a:t>
            </a:r>
            <a:r>
              <a:rPr lang="en-US" sz="1500" b="1" i="1" u="sng" dirty="0">
                <a:solidFill>
                  <a:srgbClr val="FF0000"/>
                </a:solidFill>
              </a:rPr>
              <a:t>planar</a:t>
            </a:r>
            <a:r>
              <a:rPr lang="en-US" sz="1500" dirty="0"/>
              <a:t> surfaces where a suitable </a:t>
            </a:r>
            <a:r>
              <a:rPr lang="en-US" sz="1500" b="1" i="1" u="sng" dirty="0">
                <a:solidFill>
                  <a:srgbClr val="FF0000"/>
                </a:solidFill>
              </a:rPr>
              <a:t>pattern</a:t>
            </a:r>
            <a:r>
              <a:rPr lang="en-US" sz="1500" dirty="0"/>
              <a:t> is present or can be applied.</a:t>
            </a:r>
            <a:endParaRPr lang="el-GR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D65B7-D593-BB94-5D79-E2BF8B9C2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405" y="1507591"/>
            <a:ext cx="4489689" cy="35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b="1" dirty="0">
                <a:solidFill>
                  <a:schemeClr val="bg1"/>
                </a:solidFill>
              </a:rPr>
              <a:t>Inverse Analysis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" sz="1200" dirty="0">
                <a:solidFill>
                  <a:srgbClr val="A7A7A7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Results |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lang="en-US" sz="12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B0022B-1CE9-F1AD-0005-FE43D979E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33" y="1420874"/>
            <a:ext cx="2000935" cy="24208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B78CCB-BC05-A9F4-7D58-7C68D3F9584A}"/>
              </a:ext>
            </a:extLst>
          </p:cNvPr>
          <p:cNvGrpSpPr/>
          <p:nvPr/>
        </p:nvGrpSpPr>
        <p:grpSpPr>
          <a:xfrm>
            <a:off x="4724143" y="1646489"/>
            <a:ext cx="2925068" cy="458275"/>
            <a:chOff x="0" y="0"/>
            <a:chExt cx="3900091" cy="61103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652AC8-67E2-BAF2-BEC5-27954E346468}"/>
                </a:ext>
              </a:extLst>
            </p:cNvPr>
            <p:cNvSpPr/>
            <p:nvPr/>
          </p:nvSpPr>
          <p:spPr>
            <a:xfrm>
              <a:off x="0" y="0"/>
              <a:ext cx="3900091" cy="6110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1D152FA-4B7A-E69B-72AB-7A2EC981ED6F}"/>
                </a:ext>
              </a:extLst>
            </p:cNvPr>
            <p:cNvSpPr txBox="1"/>
            <p:nvPr/>
          </p:nvSpPr>
          <p:spPr>
            <a:xfrm>
              <a:off x="17897" y="17897"/>
              <a:ext cx="3169247" cy="57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Parameters identification</a:t>
              </a:r>
              <a:br>
                <a:rPr lang="en-US" sz="900" dirty="0"/>
              </a:br>
              <a:r>
                <a:rPr lang="en-US" sz="825" dirty="0"/>
                <a:t>(experiment selection)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EC5BAB-D04C-CF9B-FAB8-8A743D6B3AF8}"/>
              </a:ext>
            </a:extLst>
          </p:cNvPr>
          <p:cNvGrpSpPr/>
          <p:nvPr/>
        </p:nvGrpSpPr>
        <p:grpSpPr>
          <a:xfrm>
            <a:off x="4942573" y="2168413"/>
            <a:ext cx="2925068" cy="458275"/>
            <a:chOff x="291240" y="695899"/>
            <a:chExt cx="3900091" cy="61103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8647F0E-8A4D-BE88-443B-7D19EB113316}"/>
                </a:ext>
              </a:extLst>
            </p:cNvPr>
            <p:cNvSpPr/>
            <p:nvPr/>
          </p:nvSpPr>
          <p:spPr>
            <a:xfrm>
              <a:off x="291240" y="695899"/>
              <a:ext cx="3900091" cy="6110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112C7A76-B74C-D771-D178-7F91E5EDEB20}"/>
                </a:ext>
              </a:extLst>
            </p:cNvPr>
            <p:cNvSpPr txBox="1"/>
            <p:nvPr/>
          </p:nvSpPr>
          <p:spPr>
            <a:xfrm>
              <a:off x="309137" y="713796"/>
              <a:ext cx="3175885" cy="57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Numerical model </a:t>
              </a:r>
              <a:br>
                <a:rPr lang="en-US" sz="900" dirty="0"/>
              </a:br>
              <a:r>
                <a:rPr lang="en-US" sz="825" dirty="0"/>
                <a:t>(FEM simulation)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B8BF64-E167-DBA6-B068-AB83C5097830}"/>
              </a:ext>
            </a:extLst>
          </p:cNvPr>
          <p:cNvGrpSpPr/>
          <p:nvPr/>
        </p:nvGrpSpPr>
        <p:grpSpPr>
          <a:xfrm>
            <a:off x="5161004" y="2690337"/>
            <a:ext cx="2925068" cy="458275"/>
            <a:chOff x="582481" y="1391798"/>
            <a:chExt cx="3900091" cy="61103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755616-7E1D-2469-A292-0BA2AD57C43E}"/>
                </a:ext>
              </a:extLst>
            </p:cNvPr>
            <p:cNvSpPr/>
            <p:nvPr/>
          </p:nvSpPr>
          <p:spPr>
            <a:xfrm>
              <a:off x="582481" y="1391798"/>
              <a:ext cx="3900091" cy="6110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F5A7AE4C-0CDA-EDD9-6CF6-000C8DBED6B4}"/>
                </a:ext>
              </a:extLst>
            </p:cNvPr>
            <p:cNvSpPr txBox="1"/>
            <p:nvPr/>
          </p:nvSpPr>
          <p:spPr>
            <a:xfrm>
              <a:off x="600378" y="1409695"/>
              <a:ext cx="3175885" cy="57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Sensitivity analysis </a:t>
              </a:r>
              <a:br>
                <a:rPr lang="en-US" sz="900" dirty="0"/>
              </a:br>
              <a:r>
                <a:rPr lang="en-US" sz="825" dirty="0"/>
                <a:t>(measurable quantities – variation of parameters</a:t>
              </a:r>
              <a:r>
                <a:rPr lang="en-US" sz="900" dirty="0"/>
                <a:t>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5E2950-5365-978D-91F6-542B93DDBCF2}"/>
              </a:ext>
            </a:extLst>
          </p:cNvPr>
          <p:cNvGrpSpPr/>
          <p:nvPr/>
        </p:nvGrpSpPr>
        <p:grpSpPr>
          <a:xfrm>
            <a:off x="5379434" y="3212261"/>
            <a:ext cx="2925068" cy="458275"/>
            <a:chOff x="873721" y="2087697"/>
            <a:chExt cx="3900091" cy="61103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5E2B014-E895-6EB6-8C9B-DE2A56C81CD5}"/>
                </a:ext>
              </a:extLst>
            </p:cNvPr>
            <p:cNvSpPr/>
            <p:nvPr/>
          </p:nvSpPr>
          <p:spPr>
            <a:xfrm>
              <a:off x="873721" y="2087697"/>
              <a:ext cx="3900091" cy="6110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E36555E8-4140-0A65-5175-8603C16F0CF8}"/>
                </a:ext>
              </a:extLst>
            </p:cNvPr>
            <p:cNvSpPr txBox="1"/>
            <p:nvPr/>
          </p:nvSpPr>
          <p:spPr>
            <a:xfrm>
              <a:off x="891618" y="2105594"/>
              <a:ext cx="3175885" cy="57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Objective function </a:t>
              </a:r>
              <a:r>
                <a:rPr lang="en-US" sz="900" dirty="0">
                  <a:sym typeface="Wingdings" panose="05000000000000000000" pitchFamily="2" charset="2"/>
                </a:rPr>
                <a:t></a:t>
              </a:r>
              <a:r>
                <a:rPr lang="en-US" sz="900" dirty="0"/>
                <a:t> Minimization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C6277-E145-0C94-8CBC-BA480CA3F4B8}"/>
              </a:ext>
            </a:extLst>
          </p:cNvPr>
          <p:cNvGrpSpPr/>
          <p:nvPr/>
        </p:nvGrpSpPr>
        <p:grpSpPr>
          <a:xfrm>
            <a:off x="7351332" y="1981284"/>
            <a:ext cx="297878" cy="297878"/>
            <a:chOff x="3502919" y="446393"/>
            <a:chExt cx="397171" cy="397171"/>
          </a:xfrm>
        </p:grpSpPr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93499AAE-6ECC-2794-BEFB-87E528285439}"/>
                </a:ext>
              </a:extLst>
            </p:cNvPr>
            <p:cNvSpPr/>
            <p:nvPr/>
          </p:nvSpPr>
          <p:spPr>
            <a:xfrm>
              <a:off x="3502919" y="446393"/>
              <a:ext cx="397171" cy="3971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rrow: Down 14">
              <a:extLst>
                <a:ext uri="{FF2B5EF4-FFF2-40B4-BE49-F238E27FC236}">
                  <a16:creationId xmlns:a16="http://schemas.microsoft.com/office/drawing/2014/main" id="{A1C6526A-E9BD-2A9A-3CD1-15373C17D0AA}"/>
                </a:ext>
              </a:extLst>
            </p:cNvPr>
            <p:cNvSpPr txBox="1"/>
            <p:nvPr/>
          </p:nvSpPr>
          <p:spPr>
            <a:xfrm>
              <a:off x="3592282" y="446393"/>
              <a:ext cx="218445" cy="298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98" tIns="18098" rIns="18098" bIns="1809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25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7D6652-D944-C53D-0682-6EA6A24B71C2}"/>
              </a:ext>
            </a:extLst>
          </p:cNvPr>
          <p:cNvGrpSpPr/>
          <p:nvPr/>
        </p:nvGrpSpPr>
        <p:grpSpPr>
          <a:xfrm>
            <a:off x="7569763" y="2503208"/>
            <a:ext cx="297878" cy="297878"/>
            <a:chOff x="3794160" y="1142292"/>
            <a:chExt cx="397171" cy="397171"/>
          </a:xfrm>
        </p:grpSpPr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7D959DFB-36C8-4016-D2E8-517B8207A000}"/>
                </a:ext>
              </a:extLst>
            </p:cNvPr>
            <p:cNvSpPr/>
            <p:nvPr/>
          </p:nvSpPr>
          <p:spPr>
            <a:xfrm>
              <a:off x="3794160" y="1142292"/>
              <a:ext cx="397171" cy="3971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rrow: Down 16">
              <a:extLst>
                <a:ext uri="{FF2B5EF4-FFF2-40B4-BE49-F238E27FC236}">
                  <a16:creationId xmlns:a16="http://schemas.microsoft.com/office/drawing/2014/main" id="{A9DE1315-2C72-623C-73B5-EAFEBC4AE88E}"/>
                </a:ext>
              </a:extLst>
            </p:cNvPr>
            <p:cNvSpPr txBox="1"/>
            <p:nvPr/>
          </p:nvSpPr>
          <p:spPr>
            <a:xfrm>
              <a:off x="3883523" y="1142292"/>
              <a:ext cx="218445" cy="298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98" tIns="18098" rIns="18098" bIns="1809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25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999017-DACE-1038-DFCB-0E04057066F9}"/>
              </a:ext>
            </a:extLst>
          </p:cNvPr>
          <p:cNvGrpSpPr/>
          <p:nvPr/>
        </p:nvGrpSpPr>
        <p:grpSpPr>
          <a:xfrm>
            <a:off x="7788194" y="3017495"/>
            <a:ext cx="297878" cy="297878"/>
            <a:chOff x="4085401" y="1828008"/>
            <a:chExt cx="397171" cy="397171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0C14B482-9D32-9243-D00F-07E07DD7574F}"/>
                </a:ext>
              </a:extLst>
            </p:cNvPr>
            <p:cNvSpPr/>
            <p:nvPr/>
          </p:nvSpPr>
          <p:spPr>
            <a:xfrm>
              <a:off x="4085401" y="1828008"/>
              <a:ext cx="397171" cy="3971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Arrow: Down 18">
              <a:extLst>
                <a:ext uri="{FF2B5EF4-FFF2-40B4-BE49-F238E27FC236}">
                  <a16:creationId xmlns:a16="http://schemas.microsoft.com/office/drawing/2014/main" id="{1D656C3E-9E72-F232-24AD-8D07597C067F}"/>
                </a:ext>
              </a:extLst>
            </p:cNvPr>
            <p:cNvSpPr txBox="1"/>
            <p:nvPr/>
          </p:nvSpPr>
          <p:spPr>
            <a:xfrm>
              <a:off x="4174764" y="1828008"/>
              <a:ext cx="218445" cy="298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98" tIns="18098" rIns="18098" bIns="1809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25"/>
            </a:p>
          </p:txBody>
        </p:sp>
      </p:grpSp>
      <p:sp>
        <p:nvSpPr>
          <p:cNvPr id="2" name="Google Shape;69;p14">
            <a:extLst>
              <a:ext uri="{FF2B5EF4-FFF2-40B4-BE49-F238E27FC236}">
                <a16:creationId xmlns:a16="http://schemas.microsoft.com/office/drawing/2014/main" id="{73CF8773-17A0-8CB2-9C26-07799BB73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7925" y="685088"/>
            <a:ext cx="2922650" cy="460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336699"/>
                </a:solidFill>
              </a:rPr>
              <a:t>Inverse Analysis Procedure</a:t>
            </a:r>
            <a:endParaRPr sz="1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b="1" dirty="0">
                <a:solidFill>
                  <a:schemeClr val="bg1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Results |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lang="en-US" sz="12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B7AF1E-7C9A-58F4-1C7C-AD9A5BA13350}"/>
              </a:ext>
            </a:extLst>
          </p:cNvPr>
          <p:cNvSpPr/>
          <p:nvPr/>
        </p:nvSpPr>
        <p:spPr>
          <a:xfrm>
            <a:off x="819808" y="1747589"/>
            <a:ext cx="922282" cy="622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8BFB5-D37D-24B7-1FF9-CC05FB0071C5}"/>
              </a:ext>
            </a:extLst>
          </p:cNvPr>
          <p:cNvSpPr/>
          <p:nvPr/>
        </p:nvSpPr>
        <p:spPr>
          <a:xfrm>
            <a:off x="819808" y="2960310"/>
            <a:ext cx="922282" cy="622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6" name="Picture 2" descr="Fracture testing of small C(T) specimens - YouTube">
            <a:extLst>
              <a:ext uri="{FF2B5EF4-FFF2-40B4-BE49-F238E27FC236}">
                <a16:creationId xmlns:a16="http://schemas.microsoft.com/office/drawing/2014/main" id="{AFAEE874-6DBE-D531-ACD5-D174C364E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0"/>
          <a:stretch/>
        </p:blipFill>
        <p:spPr bwMode="auto">
          <a:xfrm>
            <a:off x="976983" y="1106115"/>
            <a:ext cx="4571638" cy="3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9;p14">
            <a:extLst>
              <a:ext uri="{FF2B5EF4-FFF2-40B4-BE49-F238E27FC236}">
                <a16:creationId xmlns:a16="http://schemas.microsoft.com/office/drawing/2014/main" id="{20EAA6C1-71D3-2743-9CA1-ED99EFE01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5428" y="685996"/>
            <a:ext cx="2567644" cy="400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336699"/>
                </a:solidFill>
              </a:rPr>
              <a:t>Compact Tension Specimen</a:t>
            </a:r>
            <a:endParaRPr sz="1600" b="1" dirty="0">
              <a:solidFill>
                <a:srgbClr val="336699"/>
              </a:solidFill>
            </a:endParaRPr>
          </a:p>
        </p:txBody>
      </p:sp>
      <p:pic>
        <p:nvPicPr>
          <p:cNvPr id="1028" name="Picture 4" descr="Compact tension specimen - Wikipedia">
            <a:extLst>
              <a:ext uri="{FF2B5EF4-FFF2-40B4-BE49-F238E27FC236}">
                <a16:creationId xmlns:a16="http://schemas.microsoft.com/office/drawing/2014/main" id="{BD96F072-5B30-D174-5013-7C5FCC6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25" y="1106115"/>
            <a:ext cx="2123792" cy="3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b="1" dirty="0">
                <a:solidFill>
                  <a:schemeClr val="bg1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Results |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lang="en-US" sz="12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B7AF1E-7C9A-58F4-1C7C-AD9A5BA13350}"/>
              </a:ext>
            </a:extLst>
          </p:cNvPr>
          <p:cNvSpPr/>
          <p:nvPr/>
        </p:nvSpPr>
        <p:spPr>
          <a:xfrm>
            <a:off x="1615966" y="1652996"/>
            <a:ext cx="922282" cy="622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8BFB5-D37D-24B7-1FF9-CC05FB0071C5}"/>
              </a:ext>
            </a:extLst>
          </p:cNvPr>
          <p:cNvSpPr/>
          <p:nvPr/>
        </p:nvSpPr>
        <p:spPr>
          <a:xfrm>
            <a:off x="1615966" y="2865717"/>
            <a:ext cx="922282" cy="622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C8900DE-666F-D18F-49BC-24214CB10FD0}"/>
              </a:ext>
            </a:extLst>
          </p:cNvPr>
          <p:cNvSpPr/>
          <p:nvPr/>
        </p:nvSpPr>
        <p:spPr>
          <a:xfrm>
            <a:off x="4229985" y="2219794"/>
            <a:ext cx="579931" cy="7039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1EFEE4AB-BD60-685C-F00D-3568DC872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4649" y="525459"/>
            <a:ext cx="4096707" cy="409670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5B29348-8422-620F-1B03-818E7AC2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6" y="3488455"/>
            <a:ext cx="1503168" cy="10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DCF39-963B-07A8-1079-6B430332A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544" y="1132539"/>
            <a:ext cx="4191510" cy="28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-1" y="381076"/>
            <a:ext cx="2273418" cy="524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336699"/>
                </a:solidFill>
              </a:rPr>
              <a:t>The numerical model </a:t>
            </a:r>
            <a:endParaRPr sz="1600" b="1" dirty="0">
              <a:solidFill>
                <a:srgbClr val="336699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b="1" dirty="0">
                <a:solidFill>
                  <a:schemeClr val="bg1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Results |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lang="en-US" sz="12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4EDFA-3A77-F9D0-476E-32BA658F74F1}"/>
              </a:ext>
            </a:extLst>
          </p:cNvPr>
          <p:cNvSpPr txBox="1"/>
          <p:nvPr/>
        </p:nvSpPr>
        <p:spPr>
          <a:xfrm>
            <a:off x="3521470" y="904705"/>
            <a:ext cx="409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 thickness cohesive elements</a:t>
            </a:r>
            <a:endParaRPr lang="el-GR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2833A64-E083-5A33-B4D6-35C5C4E84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2824" y="1211176"/>
            <a:ext cx="3328241" cy="3328241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EE7BD8A6-F2AE-7E21-2599-53A14C20E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41" y="2139316"/>
            <a:ext cx="3386536" cy="1471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F4E640-0C3C-4F70-3BDE-FBA64663E3C7}"/>
              </a:ext>
            </a:extLst>
          </p:cNvPr>
          <p:cNvSpPr txBox="1"/>
          <p:nvPr/>
        </p:nvSpPr>
        <p:spPr>
          <a:xfrm>
            <a:off x="1108016" y="4385528"/>
            <a:ext cx="175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(stress distribution)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18C995-809F-3D41-E8F2-1233AC1DA80F}"/>
              </a:ext>
            </a:extLst>
          </p:cNvPr>
          <p:cNvSpPr/>
          <p:nvPr/>
        </p:nvSpPr>
        <p:spPr>
          <a:xfrm>
            <a:off x="6566338" y="2317531"/>
            <a:ext cx="1481959" cy="10957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CD6D28-9E96-DA9C-A8DD-4A5686BD9F0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7307317" y="3413234"/>
            <a:ext cx="1" cy="6385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E9C54E-18C3-F4F0-19B7-738380BA06B7}"/>
              </a:ext>
            </a:extLst>
          </p:cNvPr>
          <p:cNvSpPr txBox="1"/>
          <p:nvPr/>
        </p:nvSpPr>
        <p:spPr>
          <a:xfrm>
            <a:off x="6461892" y="4077751"/>
            <a:ext cx="16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Region Of Interest!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2C1F7-13B5-9FE6-4D1A-BDF0EEBBB6D5}"/>
              </a:ext>
            </a:extLst>
          </p:cNvPr>
          <p:cNvSpPr txBox="1"/>
          <p:nvPr/>
        </p:nvSpPr>
        <p:spPr>
          <a:xfrm>
            <a:off x="3157599" y="721567"/>
            <a:ext cx="409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Elasticity Model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2EE2B-4139-03E1-E7E8-6700B3F68D68}"/>
              </a:ext>
            </a:extLst>
          </p:cNvPr>
          <p:cNvSpPr txBox="1"/>
          <p:nvPr/>
        </p:nvSpPr>
        <p:spPr>
          <a:xfrm>
            <a:off x="3931314" y="1091762"/>
            <a:ext cx="409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Damage Criterion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b="1" dirty="0">
                <a:solidFill>
                  <a:schemeClr val="bg1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Results |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lang="en-US" sz="1200" dirty="0">
              <a:solidFill>
                <a:srgbClr val="A7A7A7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B594E-EFFF-F5C0-1AB0-5243A1B04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3" t="2551" r="10593" b="4225"/>
          <a:stretch/>
        </p:blipFill>
        <p:spPr>
          <a:xfrm>
            <a:off x="1430243" y="691520"/>
            <a:ext cx="1898996" cy="1412512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3E512D9-1A01-D7CD-C104-C3F1B5A3C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86" r="9414"/>
          <a:stretch/>
        </p:blipFill>
        <p:spPr>
          <a:xfrm>
            <a:off x="5789260" y="837960"/>
            <a:ext cx="1736172" cy="1119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B47808-BB8D-825F-5972-00CF608ECBA1}"/>
              </a:ext>
            </a:extLst>
          </p:cNvPr>
          <p:cNvSpPr/>
          <p:nvPr/>
        </p:nvSpPr>
        <p:spPr>
          <a:xfrm>
            <a:off x="6093947" y="958531"/>
            <a:ext cx="982889" cy="885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ABA1D2-95EF-7938-5A35-11A5BF3B8ABB}"/>
              </a:ext>
            </a:extLst>
          </p:cNvPr>
          <p:cNvSpPr/>
          <p:nvPr/>
        </p:nvSpPr>
        <p:spPr>
          <a:xfrm>
            <a:off x="4256866" y="1317566"/>
            <a:ext cx="604767" cy="1604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5FFD3-670A-3225-727F-17F7761C1C50}"/>
              </a:ext>
            </a:extLst>
          </p:cNvPr>
          <p:cNvSpPr txBox="1"/>
          <p:nvPr/>
        </p:nvSpPr>
        <p:spPr>
          <a:xfrm>
            <a:off x="2914879" y="2318655"/>
            <a:ext cx="3288739" cy="461665"/>
          </a:xfrm>
          <a:custGeom>
            <a:avLst/>
            <a:gdLst>
              <a:gd name="connsiteX0" fmla="*/ 0 w 3288739"/>
              <a:gd name="connsiteY0" fmla="*/ 0 h 461665"/>
              <a:gd name="connsiteX1" fmla="*/ 548123 w 3288739"/>
              <a:gd name="connsiteY1" fmla="*/ 0 h 461665"/>
              <a:gd name="connsiteX2" fmla="*/ 1162021 w 3288739"/>
              <a:gd name="connsiteY2" fmla="*/ 0 h 461665"/>
              <a:gd name="connsiteX3" fmla="*/ 1677257 w 3288739"/>
              <a:gd name="connsiteY3" fmla="*/ 0 h 461665"/>
              <a:gd name="connsiteX4" fmla="*/ 2291155 w 3288739"/>
              <a:gd name="connsiteY4" fmla="*/ 0 h 461665"/>
              <a:gd name="connsiteX5" fmla="*/ 3288739 w 3288739"/>
              <a:gd name="connsiteY5" fmla="*/ 0 h 461665"/>
              <a:gd name="connsiteX6" fmla="*/ 3288739 w 3288739"/>
              <a:gd name="connsiteY6" fmla="*/ 461665 h 461665"/>
              <a:gd name="connsiteX7" fmla="*/ 2806391 w 3288739"/>
              <a:gd name="connsiteY7" fmla="*/ 461665 h 461665"/>
              <a:gd name="connsiteX8" fmla="*/ 2258267 w 3288739"/>
              <a:gd name="connsiteY8" fmla="*/ 461665 h 461665"/>
              <a:gd name="connsiteX9" fmla="*/ 1808806 w 3288739"/>
              <a:gd name="connsiteY9" fmla="*/ 461665 h 461665"/>
              <a:gd name="connsiteX10" fmla="*/ 1293571 w 3288739"/>
              <a:gd name="connsiteY10" fmla="*/ 461665 h 461665"/>
              <a:gd name="connsiteX11" fmla="*/ 811222 w 3288739"/>
              <a:gd name="connsiteY11" fmla="*/ 461665 h 461665"/>
              <a:gd name="connsiteX12" fmla="*/ 0 w 3288739"/>
              <a:gd name="connsiteY12" fmla="*/ 461665 h 461665"/>
              <a:gd name="connsiteX13" fmla="*/ 0 w 3288739"/>
              <a:gd name="connsiteY1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8739" h="461665" extrusionOk="0">
                <a:moveTo>
                  <a:pt x="0" y="0"/>
                </a:moveTo>
                <a:cubicBezTo>
                  <a:pt x="212539" y="-39860"/>
                  <a:pt x="430390" y="14249"/>
                  <a:pt x="548123" y="0"/>
                </a:cubicBezTo>
                <a:cubicBezTo>
                  <a:pt x="665856" y="-14249"/>
                  <a:pt x="947161" y="408"/>
                  <a:pt x="1162021" y="0"/>
                </a:cubicBezTo>
                <a:cubicBezTo>
                  <a:pt x="1376881" y="-408"/>
                  <a:pt x="1504704" y="49747"/>
                  <a:pt x="1677257" y="0"/>
                </a:cubicBezTo>
                <a:cubicBezTo>
                  <a:pt x="1849810" y="-49747"/>
                  <a:pt x="2036217" y="2638"/>
                  <a:pt x="2291155" y="0"/>
                </a:cubicBezTo>
                <a:cubicBezTo>
                  <a:pt x="2546093" y="-2638"/>
                  <a:pt x="2855729" y="111798"/>
                  <a:pt x="3288739" y="0"/>
                </a:cubicBezTo>
                <a:cubicBezTo>
                  <a:pt x="3325304" y="179701"/>
                  <a:pt x="3274182" y="352526"/>
                  <a:pt x="3288739" y="461665"/>
                </a:cubicBezTo>
                <a:cubicBezTo>
                  <a:pt x="3110400" y="499415"/>
                  <a:pt x="2974297" y="439986"/>
                  <a:pt x="2806391" y="461665"/>
                </a:cubicBezTo>
                <a:cubicBezTo>
                  <a:pt x="2638485" y="483344"/>
                  <a:pt x="2432307" y="451017"/>
                  <a:pt x="2258267" y="461665"/>
                </a:cubicBezTo>
                <a:cubicBezTo>
                  <a:pt x="2084227" y="472313"/>
                  <a:pt x="2030411" y="435555"/>
                  <a:pt x="1808806" y="461665"/>
                </a:cubicBezTo>
                <a:cubicBezTo>
                  <a:pt x="1587201" y="487775"/>
                  <a:pt x="1468186" y="415658"/>
                  <a:pt x="1293571" y="461665"/>
                </a:cubicBezTo>
                <a:cubicBezTo>
                  <a:pt x="1118956" y="507672"/>
                  <a:pt x="928478" y="449934"/>
                  <a:pt x="811222" y="461665"/>
                </a:cubicBezTo>
                <a:cubicBezTo>
                  <a:pt x="693966" y="473396"/>
                  <a:pt x="171637" y="370596"/>
                  <a:pt x="0" y="461665"/>
                </a:cubicBezTo>
                <a:cubicBezTo>
                  <a:pt x="-37213" y="316094"/>
                  <a:pt x="7074" y="20325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0610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ω</a:t>
            </a:r>
            <a:r>
              <a:rPr lang="en-US" sz="2400" b="1" dirty="0"/>
              <a:t> =</a:t>
            </a:r>
            <a:r>
              <a:rPr lang="en-US" sz="2400" i="1" dirty="0"/>
              <a:t>f</a:t>
            </a:r>
            <a:r>
              <a:rPr lang="en-US" sz="2400" b="1" dirty="0"/>
              <a:t> |</a:t>
            </a:r>
            <a:r>
              <a:rPr lang="en-US" sz="2400" b="1" dirty="0" err="1"/>
              <a:t>U</a:t>
            </a:r>
            <a:r>
              <a:rPr lang="en-US" sz="1100" dirty="0" err="1"/>
              <a:t>exp</a:t>
            </a:r>
            <a:r>
              <a:rPr lang="en-US" sz="2400" dirty="0"/>
              <a:t> – </a:t>
            </a:r>
            <a:r>
              <a:rPr lang="en-US" sz="2400" b="1" dirty="0" err="1"/>
              <a:t>U</a:t>
            </a:r>
            <a:r>
              <a:rPr lang="en-US" sz="1100" dirty="0" err="1"/>
              <a:t>com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/>
              <a:t>)</a:t>
            </a:r>
            <a:r>
              <a:rPr lang="en-US" sz="2400" b="1" dirty="0"/>
              <a:t>|=</a:t>
            </a:r>
            <a:r>
              <a:rPr lang="en-US" sz="2400" i="1" dirty="0"/>
              <a:t>f </a:t>
            </a:r>
            <a:r>
              <a:rPr lang="en-US" sz="2400" b="1" dirty="0"/>
              <a:t>|r|</a:t>
            </a:r>
            <a:r>
              <a:rPr lang="en-US" sz="2400" i="1" dirty="0"/>
              <a:t> </a:t>
            </a:r>
            <a:endParaRPr lang="el-GR" sz="1800" i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7BBBCDD-BA45-B075-6B3D-C34CBEA42527}"/>
              </a:ext>
            </a:extLst>
          </p:cNvPr>
          <p:cNvSpPr/>
          <p:nvPr/>
        </p:nvSpPr>
        <p:spPr>
          <a:xfrm>
            <a:off x="4402425" y="2890804"/>
            <a:ext cx="313645" cy="3416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62FFB-0852-B0AC-6B5F-9F14BD67B354}"/>
              </a:ext>
            </a:extLst>
          </p:cNvPr>
          <p:cNvSpPr txBox="1"/>
          <p:nvPr/>
        </p:nvSpPr>
        <p:spPr>
          <a:xfrm>
            <a:off x="3473666" y="4137590"/>
            <a:ext cx="215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Nonlinear Least Squares (NLS)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6CD48B-28F1-A573-38C6-36B2616F25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92" b="7522"/>
          <a:stretch/>
        </p:blipFill>
        <p:spPr>
          <a:xfrm>
            <a:off x="3573261" y="3342952"/>
            <a:ext cx="2155541" cy="6248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0765DB-F8B5-D8CE-9ACA-3207844B4354}"/>
              </a:ext>
            </a:extLst>
          </p:cNvPr>
          <p:cNvSpPr txBox="1"/>
          <p:nvPr/>
        </p:nvSpPr>
        <p:spPr>
          <a:xfrm>
            <a:off x="3730211" y="1852623"/>
            <a:ext cx="189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Discrepancy Function (i.e. objective function)</a:t>
            </a:r>
            <a:endParaRPr lang="el-GR" sz="1200" i="1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ED61E-231E-A15A-FB7E-A80BAE4A889A}"/>
              </a:ext>
            </a:extLst>
          </p:cNvPr>
          <p:cNvSpPr txBox="1"/>
          <p:nvPr/>
        </p:nvSpPr>
        <p:spPr>
          <a:xfrm>
            <a:off x="2222551" y="3491236"/>
            <a:ext cx="148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Objective Function</a:t>
            </a:r>
            <a:endParaRPr lang="el-GR" sz="1200" i="1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24BBB2-0C5E-F1B7-D9B4-13BAAF4B0026}"/>
              </a:ext>
            </a:extLst>
          </p:cNvPr>
          <p:cNvSpPr txBox="1"/>
          <p:nvPr/>
        </p:nvSpPr>
        <p:spPr>
          <a:xfrm>
            <a:off x="3665872" y="3967781"/>
            <a:ext cx="177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Optimization Algorithm</a:t>
            </a:r>
            <a:endParaRPr lang="el-GR" sz="1200" i="1" dirty="0">
              <a:solidFill>
                <a:schemeClr val="bg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9DBE83F-A9F3-DAE6-E01A-E018B807EF35}"/>
              </a:ext>
            </a:extLst>
          </p:cNvPr>
          <p:cNvSpPr/>
          <p:nvPr/>
        </p:nvSpPr>
        <p:spPr>
          <a:xfrm>
            <a:off x="6439656" y="2678182"/>
            <a:ext cx="2084543" cy="20845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30D14E-E7A2-033E-1A6F-AD3541098A52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437000" y="3598829"/>
            <a:ext cx="1002656" cy="1216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5261E2-C14E-B150-7A43-C322AB10752C}"/>
              </a:ext>
            </a:extLst>
          </p:cNvPr>
          <p:cNvSpPr txBox="1"/>
          <p:nvPr/>
        </p:nvSpPr>
        <p:spPr>
          <a:xfrm>
            <a:off x="6502188" y="3444561"/>
            <a:ext cx="19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1) Young Modulus</a:t>
            </a:r>
            <a:br>
              <a:rPr lang="en-US" b="1" dirty="0"/>
            </a:br>
            <a:r>
              <a:rPr lang="en-US" b="1" dirty="0"/>
              <a:t>2) Damage Initiation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06E23-A007-D7B4-C345-A9FDEAF43E94}"/>
              </a:ext>
            </a:extLst>
          </p:cNvPr>
          <p:cNvSpPr txBox="1"/>
          <p:nvPr/>
        </p:nvSpPr>
        <p:spPr>
          <a:xfrm>
            <a:off x="6916637" y="3132465"/>
            <a:ext cx="113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Parameters</a:t>
            </a:r>
            <a:endParaRPr lang="el-GR" i="1" u="sng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4DEF46-B064-04CD-C4D1-3EFC8E3D531D}"/>
              </a:ext>
            </a:extLst>
          </p:cNvPr>
          <p:cNvCxnSpPr>
            <a:cxnSpLocks/>
          </p:cNvCxnSpPr>
          <p:nvPr/>
        </p:nvCxnSpPr>
        <p:spPr>
          <a:xfrm>
            <a:off x="5259117" y="2776100"/>
            <a:ext cx="1249782" cy="4171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/>
      <p:bldP spid="21" grpId="0"/>
      <p:bldP spid="23" grpId="0"/>
      <p:bldP spid="24" grpId="0"/>
      <p:bldP spid="27" grpId="0" animBg="1"/>
      <p:bldP spid="3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8714425" y="4762725"/>
            <a:ext cx="4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</a:t>
            </a:r>
            <a:endParaRPr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7DB307D-B498-3600-2BD2-2BBBBAFC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492"/>
            <a:ext cx="9144000" cy="4506516"/>
          </a:xfrm>
          <a:prstGeom prst="rect">
            <a:avLst/>
          </a:prstGeom>
        </p:spPr>
      </p:pic>
      <p:pic>
        <p:nvPicPr>
          <p:cNvPr id="2" name="Google Shape;71;p14">
            <a:extLst>
              <a:ext uri="{FF2B5EF4-FFF2-40B4-BE49-F238E27FC236}">
                <a16:creationId xmlns:a16="http://schemas.microsoft.com/office/drawing/2014/main" id="{2A9FB74C-0EF6-C9D0-CDC2-8581D6BB703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14">
            <a:extLst>
              <a:ext uri="{FF2B5EF4-FFF2-40B4-BE49-F238E27FC236}">
                <a16:creationId xmlns:a16="http://schemas.microsoft.com/office/drawing/2014/main" id="{25A7729C-BD1B-AA8A-BE5A-47148EF2EE7F}"/>
              </a:ext>
            </a:extLst>
          </p:cNvPr>
          <p:cNvSpPr txBox="1"/>
          <p:nvPr/>
        </p:nvSpPr>
        <p:spPr>
          <a:xfrm>
            <a:off x="94650" y="1650"/>
            <a:ext cx="8929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Image Correlation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Inverse Analysis </a:t>
            </a:r>
            <a:r>
              <a:rPr lang="en-US" sz="1200" dirty="0">
                <a:solidFill>
                  <a:srgbClr val="A7A7A7"/>
                </a:solidFill>
              </a:rPr>
              <a:t>| </a:t>
            </a:r>
            <a:r>
              <a:rPr lang="en" sz="1200" dirty="0">
                <a:solidFill>
                  <a:srgbClr val="A7A7A7"/>
                </a:solidFill>
              </a:rPr>
              <a:t>Case study</a:t>
            </a:r>
            <a:r>
              <a:rPr lang="en-US" sz="1200" dirty="0">
                <a:solidFill>
                  <a:srgbClr val="A7A7A7"/>
                </a:solidFill>
              </a:rPr>
              <a:t> | </a:t>
            </a:r>
            <a:r>
              <a:rPr lang="en-US" b="1" dirty="0">
                <a:solidFill>
                  <a:schemeClr val="bg1"/>
                </a:solidFill>
              </a:rPr>
              <a:t>Results</a:t>
            </a:r>
            <a:r>
              <a:rPr lang="en-US" sz="1200" dirty="0">
                <a:solidFill>
                  <a:srgbClr val="A7A7A7"/>
                </a:solidFill>
              </a:rPr>
              <a:t> | Next Steps |</a:t>
            </a:r>
            <a:r>
              <a:rPr lang="en" sz="1200" dirty="0">
                <a:solidFill>
                  <a:srgbClr val="A7A7A7"/>
                </a:solidFill>
              </a:rPr>
              <a:t> Conclusion </a:t>
            </a:r>
            <a:endParaRPr lang="en-US" sz="1200" dirty="0">
              <a:solidFill>
                <a:srgbClr val="A7A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639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462</Words>
  <Application>Microsoft Office PowerPoint</Application>
  <PresentationFormat>On-screen Show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</vt:lpstr>
      <vt:lpstr>Roboto</vt:lpstr>
      <vt:lpstr>Simple Light</vt:lpstr>
      <vt:lpstr>Advanced ceramics and application conference X  Serbian Ceramic Society  </vt:lpstr>
      <vt:lpstr>PowerPoint Presentation</vt:lpstr>
      <vt:lpstr>PowerPoint Presentation</vt:lpstr>
      <vt:lpstr>Inverse Analysis Procedure</vt:lpstr>
      <vt:lpstr>Compact Tension Specimen</vt:lpstr>
      <vt:lpstr>PowerPoint Presentation</vt:lpstr>
      <vt:lpstr>The numerical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ceramics and application conference X  Serbian Ceramic Society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ceramics and application conference X  Serbian Ceramic Society  </dc:title>
  <cp:lastModifiedBy>Elias</cp:lastModifiedBy>
  <cp:revision>18</cp:revision>
  <dcterms:modified xsi:type="dcterms:W3CDTF">2022-09-28T14:19:15Z</dcterms:modified>
</cp:coreProperties>
</file>