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hr-HR" sz="4400" b="0" strike="noStrike" spc="-1">
                <a:latin typeface="Arial"/>
              </a:rPr>
              <a:t>Click to move the slide</a:t>
            </a:r>
          </a:p>
        </p:txBody>
      </p:sp>
      <p:sp>
        <p:nvSpPr>
          <p:cNvPr id="11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hr-HR" sz="2000" b="0" strike="noStrike" spc="-1">
                <a:latin typeface="Arial"/>
              </a:rPr>
              <a:t>Click to edit the notes format</a:t>
            </a:r>
          </a:p>
        </p:txBody>
      </p:sp>
      <p:sp>
        <p:nvSpPr>
          <p:cNvPr id="11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hr-HR" sz="1400" b="0" strike="noStrike" spc="-1">
                <a:latin typeface="Times New Roman"/>
              </a:rPr>
              <a:t>&lt;header&gt;</a:t>
            </a:r>
          </a:p>
        </p:txBody>
      </p:sp>
      <p:sp>
        <p:nvSpPr>
          <p:cNvPr id="118"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hr-HR" sz="1400" b="0" strike="noStrike" spc="-1">
                <a:latin typeface="Times New Roman"/>
              </a:rPr>
              <a:t>&lt;date/time&gt;</a:t>
            </a:r>
          </a:p>
        </p:txBody>
      </p:sp>
      <p:sp>
        <p:nvSpPr>
          <p:cNvPr id="119"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hr-HR" sz="1400" b="0" strike="noStrike" spc="-1">
                <a:latin typeface="Times New Roman"/>
              </a:rPr>
              <a:t>&lt;footer&gt;</a:t>
            </a:r>
          </a:p>
        </p:txBody>
      </p:sp>
      <p:sp>
        <p:nvSpPr>
          <p:cNvPr id="120"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9A222DDB-DB22-43A0-88F9-F7A1C6B9CC30}" type="slidenum">
              <a:rPr lang="hr-HR" sz="1400" b="0" strike="noStrike" spc="-1">
                <a:latin typeface="Times New Roman"/>
              </a:rPr>
              <a:t>‹#›</a:t>
            </a:fld>
            <a:endParaRPr lang="hr-H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searchgate.net/profile/Claudio-Schoen-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Finite_element_method"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sciencedirect.com/science/article/pii/S0167844220303281" TargetMode="External"/><Relationship Id="rId4" Type="http://schemas.openxmlformats.org/officeDocument/2006/relationships/hyperlink" Target="https://en.wikipedia.org/wiki/Differential_equ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382588" y="685800"/>
            <a:ext cx="6092825" cy="3427413"/>
          </a:xfrm>
          <a:prstGeom prst="rect">
            <a:avLst/>
          </a:prstGeom>
          <a:ln w="0">
            <a:noFill/>
          </a:ln>
        </p:spPr>
      </p:sp>
      <p:sp>
        <p:nvSpPr>
          <p:cNvPr id="365"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100" b="0" strike="noStrike" spc="-1">
                <a:latin typeface="Arial"/>
              </a:rPr>
              <a:t>Good morning everyone and welcome to my presentation. First of all, let me thank you all for listening my presentation today.</a:t>
            </a:r>
            <a:endParaRPr lang="hr-HR" sz="1100" b="0" strike="noStrike" spc="-1">
              <a:latin typeface="Arial"/>
            </a:endParaRPr>
          </a:p>
          <a:p>
            <a:pPr marL="216000" indent="-216000">
              <a:lnSpc>
                <a:spcPct val="100000"/>
              </a:lnSpc>
              <a:tabLst>
                <a:tab pos="0" algn="l"/>
              </a:tabLst>
            </a:pPr>
            <a:r>
              <a:rPr lang="en" sz="1100" b="0" strike="noStrike" spc="-1">
                <a:latin typeface="Arial"/>
              </a:rPr>
              <a:t>.</a:t>
            </a:r>
            <a:endParaRPr lang="hr-HR" sz="1100" b="0" strike="noStrike" spc="-1">
              <a:latin typeface="Arial"/>
            </a:endParaRPr>
          </a:p>
          <a:p>
            <a:pPr marL="216000" indent="-216000">
              <a:lnSpc>
                <a:spcPct val="100000"/>
              </a:lnSpc>
              <a:tabLst>
                <a:tab pos="0" algn="l"/>
              </a:tabLst>
            </a:pPr>
            <a:r>
              <a:rPr lang="en" sz="1100" b="0" strike="noStrike" spc="-1">
                <a:latin typeface="Arial"/>
              </a:rPr>
              <a:t>Let me start by introducing myself. I’m Domagoj Uremović, I’m a PhD student of Faculty of Mechanical engineering University of Belgrade and I would like to present a piece of my work today that I’ve been working on past several months. </a:t>
            </a:r>
            <a:endParaRPr lang="hr-HR" sz="1100" b="0" strike="noStrike" spc="-1">
              <a:latin typeface="Arial"/>
            </a:endParaRPr>
          </a:p>
          <a:p>
            <a:pPr marL="216000" indent="-216000">
              <a:lnSpc>
                <a:spcPct val="100000"/>
              </a:lnSpc>
              <a:tabLst>
                <a:tab pos="0" algn="l"/>
              </a:tabLst>
            </a:pPr>
            <a:r>
              <a:rPr lang="en" sz="1100" b="0" strike="noStrike" spc="-1">
                <a:latin typeface="Arial"/>
              </a:rPr>
              <a:t>.</a:t>
            </a:r>
            <a:br/>
            <a:r>
              <a:rPr lang="en" sz="1100" b="0" strike="noStrike" spc="-1">
                <a:latin typeface="Arial"/>
              </a:rPr>
              <a:t>Today’s topic is Algorithm for automatic insertion of cohesive elements for simulation of brittle materials. So, let’s dive in.</a:t>
            </a: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r>
              <a:rPr lang="en" sz="1100" b="0" strike="noStrike" spc="-1">
                <a:solidFill>
                  <a:srgbClr val="000000"/>
                </a:solidFill>
                <a:highlight>
                  <a:srgbClr val="000000"/>
                </a:highlight>
                <a:latin typeface="Arial"/>
              </a:rPr>
              <a:t>This project is a part of a larger group project REFRACTURE 2 under European Union's Horizon 2020 programme under MSC from where I would like to acknowledge the funds.</a:t>
            </a: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Još pripreme!! </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Skratiti!! Ostaviti minutu 2 za diskusiju - znači 13 min max priče </a:t>
            </a: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Max 5 minuta za intro </a:t>
            </a: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Trčim s vremenom takav se dojam dobija …neke “dramske pauze” </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Više spremanja - početak je bolje uvjezban nego kraj </a:t>
            </a: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Zbog vremenskih okvira - da se izbjegne bolje uvjezban pocetak da se krene od sredine za vjezbu npr od 7 slidea  </a:t>
            </a: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Čitanje teksta od a od z - komunikacija prezentacije publici → imati kontakt očima s publikom, šetati među ljudima s pogledom ..manit se čitanja!!! </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Pripremiti se za worst case scenario - nema duplog ekrana, ne vidi se sljedeci slide , nema teksta </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..radi treme nauciti na pamet …lagano skracivanje i poentiranje s pauzicama </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Drzati se vremenskioh okvira …i izvjezbati da bude tecnije i vise relaksirajuce </a:t>
            </a:r>
            <a:endParaRPr lang="hr-HR" sz="1100" b="0" strike="noStrike" spc="-1">
              <a:latin typeface="Arial"/>
            </a:endParaRPr>
          </a:p>
          <a:p>
            <a:pPr marL="216000" indent="-216000">
              <a:lnSpc>
                <a:spcPct val="100000"/>
              </a:lnSpc>
              <a:tabLst>
                <a:tab pos="0" algn="l"/>
              </a:tabLst>
            </a:pPr>
            <a:r>
              <a:rPr lang="en" sz="1100" b="0" strike="noStrike" spc="-1">
                <a:solidFill>
                  <a:srgbClr val="FF0000"/>
                </a:solidFill>
                <a:latin typeface="Arial"/>
              </a:rPr>
              <a:t>Skratiti uvod </a:t>
            </a: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endParaRPr lang="hr-HR" sz="1100" b="0" strike="noStrike" spc="-1">
              <a:latin typeface="Arial"/>
            </a:endParaRPr>
          </a:p>
          <a:p>
            <a:pPr marL="216000" indent="-216000">
              <a:lnSpc>
                <a:spcPct val="100000"/>
              </a:lnSpc>
              <a:tabLst>
                <a:tab pos="0" algn="l"/>
              </a:tabLst>
            </a:pPr>
            <a:endParaRPr lang="hr-HR" sz="11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381240" y="685800"/>
            <a:ext cx="6094800" cy="3427920"/>
          </a:xfrm>
          <a:prstGeom prst="rect">
            <a:avLst/>
          </a:prstGeom>
          <a:ln w="0">
            <a:noFill/>
          </a:ln>
        </p:spPr>
      </p:sp>
      <p:sp>
        <p:nvSpPr>
          <p:cNvPr id="383"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50" b="0" strike="noStrike" spc="-1">
                <a:solidFill>
                  <a:srgbClr val="202122"/>
                </a:solidFill>
                <a:highlight>
                  <a:srgbClr val="FFFFFF"/>
                </a:highlight>
                <a:latin typeface="Arial"/>
              </a:rPr>
              <a:t>Now I would like to present few case studies of implementation of previously described approach. </a:t>
            </a:r>
            <a:b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On the first figure presented you can see initial very simple input of both simple geometry and boundary conditions, where on the left side we have fixed nodes and on the right bottom displacement. </a:t>
            </a:r>
            <a:b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After simulations we can see results of continuum model where high principal stress points are in the top left corner. In  the top left Gauss Point there is a highest value and together with the real coordinates of that point and adjacent vector of principle stress, line is inserted in the mesh for seeding new nodes which will form cohesive elements.</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Third figure presents newly created mesh with inserted zero thickness cohesive elements. </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Finally the last figure presents results of second simulations where cohesive elements went in the negative value as they do not differ compression and tension. In next pictures we will see more practical implementation cases.</a:t>
            </a:r>
            <a:endParaRPr lang="hr-HR" sz="1050" b="0" strike="noStrike" spc="-1">
              <a:latin typeface="Arial"/>
            </a:endParaRPr>
          </a:p>
          <a:p>
            <a:pPr marL="216000" indent="-216000">
              <a:lnSpc>
                <a:spcPct val="100000"/>
              </a:lnSpc>
              <a:tabLst>
                <a:tab pos="0" algn="l"/>
              </a:tabLst>
            </a:pP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Gaus tocka najbliza lijevom gornjem kuglu </a:t>
            </a:r>
            <a:endParaRPr lang="hr-HR" sz="105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noRot="1" noChangeAspect="1"/>
          </p:cNvSpPr>
          <p:nvPr>
            <p:ph type="sldImg"/>
          </p:nvPr>
        </p:nvSpPr>
        <p:spPr>
          <a:xfrm>
            <a:off x="381240" y="685800"/>
            <a:ext cx="6094800" cy="3427920"/>
          </a:xfrm>
          <a:prstGeom prst="rect">
            <a:avLst/>
          </a:prstGeom>
          <a:ln w="0">
            <a:noFill/>
          </a:ln>
        </p:spPr>
      </p:sp>
      <p:sp>
        <p:nvSpPr>
          <p:cNvPr id="385"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In this case study, where geometry is slightly more complex in comparison with previous one, again first pictures presents initial inputs for first simulation with continuum elements only.</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In this case in the 90 degree corner we expect to have highest principle stresses. Again by using coordinates of the Gauss Point of highest principle stress and it’s vector we are constructing the line for seeding new nodes and elements which is visible in the second figure.</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Second simulation is done with implemented cohesive elements and in analysis of results we can first see behaviour of traction separation law in which elements first start to open and grow before reaching maximal prescribed displacement, after which they are completely degraded and if we delete them crack is visible.</a:t>
            </a:r>
            <a:endParaRPr lang="hr-HR" sz="1000" b="0" strike="noStrike" spc="-1">
              <a:latin typeface="Arial"/>
            </a:endParaRPr>
          </a:p>
          <a:p>
            <a:pPr marL="216000" indent="-216000">
              <a:lnSpc>
                <a:spcPct val="100000"/>
              </a:lnSpc>
              <a:tabLst>
                <a:tab pos="0" algn="l"/>
              </a:tabLst>
            </a:pPr>
            <a:endParaRPr lang="hr-HR" sz="1000" b="0" strike="noStrike" spc="-1">
              <a:latin typeface="Arial"/>
            </a:endParaRPr>
          </a:p>
          <a:p>
            <a:pPr marL="216000" indent="-216000">
              <a:lnSpc>
                <a:spcPct val="100000"/>
              </a:lnSpc>
              <a:tabLst>
                <a:tab pos="0" algn="l"/>
              </a:tabLst>
            </a:pPr>
            <a:r>
              <a:rPr lang="en" sz="1000" b="0" strike="noStrike" spc="-1">
                <a:solidFill>
                  <a:srgbClr val="FF0000"/>
                </a:solidFill>
                <a:highlight>
                  <a:srgbClr val="FFFFFF"/>
                </a:highlight>
                <a:latin typeface="Arial"/>
              </a:rPr>
              <a:t>..promijentii crticu do kuta a ne ovako kako je</a:t>
            </a:r>
            <a:endParaRPr lang="hr-HR" sz="1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noRot="1" noChangeAspect="1"/>
          </p:cNvSpPr>
          <p:nvPr>
            <p:ph type="sldImg"/>
          </p:nvPr>
        </p:nvSpPr>
        <p:spPr>
          <a:xfrm>
            <a:off x="381240" y="685800"/>
            <a:ext cx="6094800" cy="3427920"/>
          </a:xfrm>
          <a:prstGeom prst="rect">
            <a:avLst/>
          </a:prstGeom>
          <a:ln w="0">
            <a:noFill/>
          </a:ln>
        </p:spPr>
      </p:sp>
      <p:sp>
        <p:nvSpPr>
          <p:cNvPr id="387"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Third and final case study covers the case where two crack initialization criteria are used.</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one as in previous cases is highest principle stress, and the second one value of PEEQ. </a:t>
            </a:r>
            <a:b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figure here presents continuum model in which we can see there there is more than 10% of accumulated plastic strain, which together with highest principle stresses satisfies both conditions for inserting the line and implementing cohesive elements in the critical cross section.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In second figure we can see results of second simulation in which cohesive elements are present where before opening we can see some accumulation of plastic strain and then opening of elements like it is supposed to happen.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Due to sensitivity of the traction separation law it’s not possible to expect the minimum required PEEQ as in criteria but still this are more important in continuum model, while here we are more interested in when the elements start to develop. </a:t>
            </a:r>
            <a:endParaRPr lang="hr-HR" sz="10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380880" y="685800"/>
            <a:ext cx="6095160" cy="3428280"/>
          </a:xfrm>
          <a:prstGeom prst="rect">
            <a:avLst/>
          </a:prstGeom>
          <a:ln w="0">
            <a:noFill/>
          </a:ln>
        </p:spPr>
      </p:sp>
      <p:sp>
        <p:nvSpPr>
          <p:cNvPr id="389"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Third and final case study covers the case where two crack initialization criteria are used.</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one as in previous cases is highest principle stress, and the second one value of PEEQ. </a:t>
            </a:r>
            <a:b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figure here presents continuum model in which we can see there there is more than 10% of accumulated plastic strain, which together with highest principle stresses satisfies both conditions for inserting the line and implementing cohesive elements in the critical cross section.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In second figure we can see results of second simulation in which cohesive elements are present where before opening we can see some accumulation of plastic strain and then opening of elements like it is supposed to happen.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Due to sensitivity of the traction separation law it’s not possible to expect the minimum required PEEQ as in criteria but still this are more important in continuum model, while here we are more interested in when the elements start to develop. </a:t>
            </a:r>
            <a:endParaRPr lang="hr-HR" sz="10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PlaceHolder 1"/>
          <p:cNvSpPr>
            <a:spLocks noGrp="1" noRot="1" noChangeAspect="1"/>
          </p:cNvSpPr>
          <p:nvPr>
            <p:ph type="sldImg"/>
          </p:nvPr>
        </p:nvSpPr>
        <p:spPr>
          <a:xfrm>
            <a:off x="380880" y="685800"/>
            <a:ext cx="6095160" cy="3428280"/>
          </a:xfrm>
          <a:prstGeom prst="rect">
            <a:avLst/>
          </a:prstGeom>
          <a:ln w="0">
            <a:noFill/>
          </a:ln>
        </p:spPr>
      </p:sp>
      <p:sp>
        <p:nvSpPr>
          <p:cNvPr id="391"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Third and final case study covers the case where two crack initialization criteria are used.</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one as in previous cases is highest principle stress, and the second one value of PEEQ. </a:t>
            </a:r>
            <a:b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figure here presents continuum model in which we can see there there is more than 10% of accumulated plastic strain, which together with highest principle stresses satisfies both conditions for inserting the line and implementing cohesive elements in the critical cross section.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In second figure we can see results of second simulation in which cohesive elements are present where before opening we can see some accumulation of plastic strain and then opening of elements like it is supposed to happen.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Due to sensitivity of the traction separation law it’s not possible to expect the minimum required PEEQ as in criteria but still this are more important in continuum model, while here we are more interested in when the elements start to develop. </a:t>
            </a:r>
            <a:endParaRPr lang="hr-HR" sz="10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noRot="1" noChangeAspect="1"/>
          </p:cNvSpPr>
          <p:nvPr>
            <p:ph type="sldImg"/>
          </p:nvPr>
        </p:nvSpPr>
        <p:spPr>
          <a:xfrm>
            <a:off x="381240" y="685800"/>
            <a:ext cx="6094800" cy="3427920"/>
          </a:xfrm>
          <a:prstGeom prst="rect">
            <a:avLst/>
          </a:prstGeom>
          <a:ln w="0">
            <a:noFill/>
          </a:ln>
        </p:spPr>
      </p:sp>
      <p:sp>
        <p:nvSpPr>
          <p:cNvPr id="393"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Third and final case study covers the case where two crack initialization criteria are used.</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one as in previous cases is highest principle stress, and the second one value of PEEQ. </a:t>
            </a:r>
            <a:b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figure here presents continuum model in which we can see there there is more than 10% of accumulated plastic strain, which together with highest principle stresses satisfies both conditions for inserting the line and implementing cohesive elements in the critical cross section.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In second figure we can see results of second simulation in which cohesive elements are present where before opening we can see some accumulation of plastic strain and then opening of elements like it is supposed to happen.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Due to sensitivity of the traction separation law it’s not possible to expect the minimum required PEEQ as in criteria but still this are more important in continuum model, while here we are more interested in when the elements start to develop. </a:t>
            </a:r>
            <a:endParaRPr lang="hr-HR" sz="10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noRot="1" noChangeAspect="1"/>
          </p:cNvSpPr>
          <p:nvPr>
            <p:ph type="sldImg"/>
          </p:nvPr>
        </p:nvSpPr>
        <p:spPr>
          <a:xfrm>
            <a:off x="381240" y="685800"/>
            <a:ext cx="6094800" cy="3427920"/>
          </a:xfrm>
          <a:prstGeom prst="rect">
            <a:avLst/>
          </a:prstGeom>
          <a:ln w="0">
            <a:noFill/>
          </a:ln>
        </p:spPr>
      </p:sp>
      <p:sp>
        <p:nvSpPr>
          <p:cNvPr id="395"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Shortly I would also like to point out that we were exploring other paths. For example enriching the model with additional cohesive elements in the first element boundaries that are in contact to main inserted line, but for now this model  didn’t show promising results as this case study was not very good for research of branching. This topic has to be researched in more detail.</a:t>
            </a:r>
            <a:endParaRPr lang="hr-HR" sz="10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381240" y="685800"/>
            <a:ext cx="6094800" cy="3427920"/>
          </a:xfrm>
          <a:prstGeom prst="rect">
            <a:avLst/>
          </a:prstGeom>
          <a:ln w="0">
            <a:noFill/>
          </a:ln>
        </p:spPr>
      </p:sp>
      <p:sp>
        <p:nvSpPr>
          <p:cNvPr id="397"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Finally to extract some conclusions. Our in house build code if capable of implementing cohesive elements in continuum models based on different criteria, this way we are exploiting good sides of cohesive elements in usage for simulating cracks and partially minimizing it’s problems with mesh dependency.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The scripts are upgradable to other different criteria and there for relatively efficient in examining cases in 2D domain.</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On the other hand we see some downsides and limitations. Even after addressing the mesh dependency it is impossible to have it completely independent as in XFEM. The most questionable next step is how to treat crack branching. The method is upgradable but it is not very easy and fast till now and therefore for a first implementation of new criteria additional is needed.</a:t>
            </a:r>
            <a:endParaRPr lang="hr-HR" sz="1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noRot="1" noChangeAspect="1"/>
          </p:cNvSpPr>
          <p:nvPr>
            <p:ph type="sldImg"/>
          </p:nvPr>
        </p:nvSpPr>
        <p:spPr>
          <a:xfrm>
            <a:off x="380880" y="685800"/>
            <a:ext cx="6095160" cy="3428280"/>
          </a:xfrm>
          <a:prstGeom prst="rect">
            <a:avLst/>
          </a:prstGeom>
          <a:ln w="0">
            <a:noFill/>
          </a:ln>
        </p:spPr>
      </p:sp>
      <p:sp>
        <p:nvSpPr>
          <p:cNvPr id="367"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000000"/>
                </a:highlight>
                <a:latin typeface="Arial"/>
              </a:rPr>
              <a:t>Within the project we are trying to </a:t>
            </a:r>
            <a:r>
              <a:rPr lang="en" sz="1000" b="1" strike="noStrike" spc="-1">
                <a:solidFill>
                  <a:srgbClr val="111111"/>
                </a:solidFill>
                <a:highlight>
                  <a:srgbClr val="000000"/>
                </a:highlight>
                <a:latin typeface="Arial"/>
              </a:rPr>
              <a:t>characterize refracture materials</a:t>
            </a:r>
            <a:r>
              <a:rPr lang="en" sz="1000" b="0" strike="noStrike" spc="-1">
                <a:solidFill>
                  <a:srgbClr val="111111"/>
                </a:solidFill>
                <a:highlight>
                  <a:srgbClr val="000000"/>
                </a:highlight>
                <a:latin typeface="Arial"/>
              </a:rPr>
              <a:t> in more detailed manner of which a part of is a crack formation in severe working conditions.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000000"/>
                </a:highlight>
                <a:latin typeface="Arial"/>
              </a:rPr>
              <a:t>I’ve attached a photo of a standard book-example of crack for your easier visualization.</a:t>
            </a:r>
            <a:endParaRPr lang="hr-HR" sz="1000" b="0" strike="noStrike" spc="-1">
              <a:latin typeface="Arial"/>
            </a:endParaRPr>
          </a:p>
          <a:p>
            <a:pPr marL="216000" indent="-216000">
              <a:lnSpc>
                <a:spcPct val="100000"/>
              </a:lnSpc>
              <a:tabLst>
                <a:tab pos="0" algn="l"/>
              </a:tabLst>
            </a:pPr>
            <a:r>
              <a:rPr lang="en" sz="1000" b="0" strike="noStrike" spc="-1">
                <a:solidFill>
                  <a:srgbClr val="FF0000"/>
                </a:solidFill>
                <a:highlight>
                  <a:srgbClr val="000000"/>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FF0000"/>
                </a:solidFill>
                <a:latin typeface="Arial"/>
              </a:rPr>
              <a:t>Definition of crack tends to be interesting question as it is not common in the literature to have it written in the form such as “Cracks is. something.” </a:t>
            </a:r>
            <a:br/>
            <a:r>
              <a:rPr lang="en" sz="1000" b="0" strike="noStrike" spc="-1">
                <a:solidFill>
                  <a:srgbClr val="FF0000"/>
                </a:solidFill>
                <a:latin typeface="Arial"/>
              </a:rPr>
              <a:t>Prof. Schon from Sao Paolo tried to define it in more engineering matter in these form.:</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000000"/>
                </a:highlight>
                <a:latin typeface="Arial"/>
              </a:rPr>
              <a:t>To define a crack I found great engineering definition from prof, Schon from Sao Paolo. </a:t>
            </a:r>
            <a:endParaRPr lang="hr-HR" sz="1000" b="0" strike="noStrike" spc="-1">
              <a:latin typeface="Arial"/>
            </a:endParaRPr>
          </a:p>
          <a:p>
            <a:pPr marL="216000" indent="-216000">
              <a:lnSpc>
                <a:spcPct val="100000"/>
              </a:lnSpc>
              <a:tabLst>
                <a:tab pos="0" algn="l"/>
              </a:tabLst>
            </a:pPr>
            <a:r>
              <a:rPr lang="en" sz="700" b="1" strike="noStrike" spc="-1">
                <a:latin typeface="Arial"/>
              </a:rPr>
              <a:t>…..</a:t>
            </a:r>
            <a:r>
              <a:rPr lang="en" sz="1000" b="1" strike="noStrike" spc="-1">
                <a:solidFill>
                  <a:srgbClr val="111111"/>
                </a:solidFill>
                <a:highlight>
                  <a:srgbClr val="FFFFFF"/>
                </a:highlight>
                <a:latin typeface="Arial"/>
              </a:rPr>
              <a:t>A crack is a discontinuity in a solid body which is characterized by possessing an initiation (or nucleation) point and by growing from this point to a finite size with time, either leading, or not, to the division of the initial body in two or more pieces. Prof. </a:t>
            </a:r>
            <a:r>
              <a:rPr lang="en" sz="1000" b="1" u="sng" strike="noStrike" spc="-1">
                <a:solidFill>
                  <a:srgbClr val="000000"/>
                </a:solidFill>
                <a:highlight>
                  <a:srgbClr val="FFFFFF"/>
                </a:highlight>
                <a:uFillTx/>
                <a:latin typeface="Arial"/>
                <a:hlinkClick r:id="rId3"/>
              </a:rPr>
              <a:t>C.G. Schön</a:t>
            </a:r>
            <a:r>
              <a:rPr lang="en" sz="700" b="1" strike="noStrike" spc="-1">
                <a:latin typeface="Arial"/>
              </a:rPr>
              <a:t> </a:t>
            </a:r>
            <a:endParaRPr lang="hr-HR" sz="7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First task of course is to develop a </a:t>
            </a:r>
            <a:r>
              <a:rPr lang="en" sz="1000" b="1" strike="noStrike" spc="-1">
                <a:solidFill>
                  <a:srgbClr val="111111"/>
                </a:solidFill>
                <a:highlight>
                  <a:srgbClr val="FFFFFF"/>
                </a:highlight>
                <a:latin typeface="Arial"/>
              </a:rPr>
              <a:t>constitutive model</a:t>
            </a:r>
            <a:r>
              <a:rPr lang="en" sz="1000" b="0" strike="noStrike" spc="-1">
                <a:solidFill>
                  <a:srgbClr val="111111"/>
                </a:solidFill>
                <a:highlight>
                  <a:srgbClr val="FFFFFF"/>
                </a:highlight>
                <a:latin typeface="Arial"/>
              </a:rPr>
              <a:t> for which other collaguages are in charge and then to</a:t>
            </a:r>
            <a:r>
              <a:rPr lang="en" sz="1000" b="1" strike="noStrike" spc="-1">
                <a:solidFill>
                  <a:srgbClr val="111111"/>
                </a:solidFill>
                <a:highlight>
                  <a:srgbClr val="FFFFFF"/>
                </a:highlight>
                <a:latin typeface="Arial"/>
              </a:rPr>
              <a:t> optimize parts in physical use</a:t>
            </a:r>
            <a:r>
              <a:rPr lang="en" sz="1000" b="0" strike="noStrike" spc="-1">
                <a:solidFill>
                  <a:srgbClr val="111111"/>
                </a:solidFill>
                <a:highlight>
                  <a:srgbClr val="FFFFFF"/>
                </a:highlight>
                <a:latin typeface="Arial"/>
              </a:rPr>
              <a:t>. For such optimization we have to understand current problems occurring in regular exploitation which brings us to studying cracks. At this time focus is only on 2D case and Mode 1 type of cracks. Therefore one of a first focuses here in the research is to develop a tool for practical analysis of crack formation both it’s nucleation and propagation</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Source . downloaded thesis </a:t>
            </a:r>
            <a:br/>
            <a:r>
              <a:rPr lang="en" sz="1000" b="0" strike="noStrike" spc="-1">
                <a:solidFill>
                  <a:srgbClr val="111111"/>
                </a:solidFill>
                <a:highlight>
                  <a:srgbClr val="FFFFFF"/>
                </a:highlight>
                <a:latin typeface="Arial"/>
              </a:rPr>
              <a:t>Google vesuvius ladle shroud </a:t>
            </a:r>
            <a:endParaRPr lang="hr-HR" sz="1000" b="0" strike="noStrike" spc="-1">
              <a:latin typeface="Arial"/>
            </a:endParaRPr>
          </a:p>
          <a:p>
            <a:pPr marL="216000" indent="-216000">
              <a:lnSpc>
                <a:spcPct val="100000"/>
              </a:lnSpc>
              <a:tabLst>
                <a:tab pos="0" algn="l"/>
              </a:tabLst>
            </a:pPr>
            <a:endParaRPr lang="hr-HR" sz="1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noRot="1" noChangeAspect="1"/>
          </p:cNvSpPr>
          <p:nvPr>
            <p:ph type="sldImg"/>
          </p:nvPr>
        </p:nvSpPr>
        <p:spPr>
          <a:xfrm>
            <a:off x="381240" y="685800"/>
            <a:ext cx="6094800" cy="3427920"/>
          </a:xfrm>
          <a:prstGeom prst="rect">
            <a:avLst/>
          </a:prstGeom>
          <a:ln w="0">
            <a:noFill/>
          </a:ln>
        </p:spPr>
      </p:sp>
      <p:sp>
        <p:nvSpPr>
          <p:cNvPr id="369"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100" b="0" strike="noStrike" spc="-1">
                <a:latin typeface="Arial"/>
              </a:rPr>
              <a:t>For simulating crack there are several methods in use, among which these 2 are the most popular. First and more simpler one is by using cohesive elements while more advanced one is extended finite element method also known as XFEM which enables flexibility in propagation of crack. This is significant as crack propagate through the continuous element and divides it in 2 pieces. Such propagation enables more realistic behaviour and it is not mesh dependent.</a:t>
            </a:r>
            <a:endParaRPr lang="hr-HR" sz="1100" b="0" strike="noStrike" spc="-1">
              <a:latin typeface="Arial"/>
            </a:endParaRPr>
          </a:p>
          <a:p>
            <a:pPr marL="216000" indent="-216000">
              <a:lnSpc>
                <a:spcPct val="100000"/>
              </a:lnSpc>
              <a:tabLst>
                <a:tab pos="0" algn="l"/>
              </a:tabLst>
            </a:pPr>
            <a:r>
              <a:rPr lang="en" sz="1100" b="0" strike="noStrike" spc="-1">
                <a:latin typeface="Arial"/>
              </a:rPr>
              <a:t>.</a:t>
            </a:r>
            <a:endParaRPr lang="hr-HR" sz="1100" b="0" strike="noStrike" spc="-1">
              <a:latin typeface="Arial"/>
            </a:endParaRPr>
          </a:p>
          <a:p>
            <a:pPr marL="216000" indent="-216000">
              <a:lnSpc>
                <a:spcPct val="100000"/>
              </a:lnSpc>
              <a:tabLst>
                <a:tab pos="0" algn="l"/>
              </a:tabLst>
            </a:pPr>
            <a:r>
              <a:rPr lang="en" sz="1100" b="0" strike="noStrike" spc="-1">
                <a:latin typeface="Arial"/>
              </a:rPr>
              <a:t>A side of its benefits it’s also more demanding in computation and also harder to implement. Another downside is that it is not available in all software packages.</a:t>
            </a:r>
            <a:endParaRPr lang="hr-HR" sz="110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In the picture you can see natural crack propagation through the elements where the ones marked with blue colors are the ones that are splitting, the one where the tip of the crack is and new surface is forming is marked with purple and gray ones are the ones that are adjusting to the movements of blue elements while obviously red line represents crack path.</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100" b="0" strike="noStrike" spc="-1">
                <a:solidFill>
                  <a:srgbClr val="000000"/>
                </a:solidFill>
                <a:latin typeface="Arial"/>
              </a:rPr>
              <a:t>.</a:t>
            </a:r>
            <a:endParaRPr lang="hr-HR" sz="1100" b="0" strike="noStrike" spc="-1">
              <a:latin typeface="Arial"/>
            </a:endParaRPr>
          </a:p>
          <a:p>
            <a:pPr marL="216000" indent="-216000">
              <a:lnSpc>
                <a:spcPct val="100000"/>
              </a:lnSpc>
              <a:tabLst>
                <a:tab pos="0" algn="l"/>
              </a:tabLst>
            </a:pPr>
            <a:r>
              <a:rPr lang="en" sz="1050" b="0" strike="noStrike" spc="-1">
                <a:solidFill>
                  <a:srgbClr val="202122"/>
                </a:solidFill>
                <a:highlight>
                  <a:srgbClr val="000000"/>
                </a:highlight>
                <a:latin typeface="Arial"/>
              </a:rPr>
              <a:t>XFEM does it’s job by extending the classical </a:t>
            </a:r>
            <a:r>
              <a:rPr lang="en" sz="1050" b="0" u="sng" strike="noStrike" spc="-1">
                <a:solidFill>
                  <a:srgbClr val="000000"/>
                </a:solidFill>
                <a:highlight>
                  <a:srgbClr val="000000"/>
                </a:highlight>
                <a:uFillTx/>
                <a:latin typeface="Arial"/>
                <a:hlinkClick r:id="rId3"/>
              </a:rPr>
              <a:t>finite element method</a:t>
            </a:r>
            <a:r>
              <a:rPr lang="en" sz="1050" b="0" strike="noStrike" spc="-1">
                <a:solidFill>
                  <a:srgbClr val="202122"/>
                </a:solidFill>
                <a:highlight>
                  <a:srgbClr val="000000"/>
                </a:highlight>
                <a:latin typeface="Arial"/>
              </a:rPr>
              <a:t> (FEM) approach by enriching the solution space for solutions to </a:t>
            </a:r>
            <a:r>
              <a:rPr lang="en" sz="1050" b="0" u="sng" strike="noStrike" spc="-1">
                <a:solidFill>
                  <a:srgbClr val="000000"/>
                </a:solidFill>
                <a:highlight>
                  <a:srgbClr val="000000"/>
                </a:highlight>
                <a:uFillTx/>
                <a:latin typeface="Arial"/>
                <a:hlinkClick r:id="rId4"/>
              </a:rPr>
              <a:t>differential equations</a:t>
            </a:r>
            <a:r>
              <a:rPr lang="en" sz="1050" b="0" strike="noStrike" spc="-1">
                <a:solidFill>
                  <a:srgbClr val="202122"/>
                </a:solidFill>
                <a:highlight>
                  <a:srgbClr val="000000"/>
                </a:highlight>
                <a:latin typeface="Arial"/>
              </a:rPr>
              <a:t> with discontinuous functions.</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000000"/>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Source: </a:t>
            </a:r>
            <a:r>
              <a:rPr lang="en" sz="1050" b="0" u="sng" strike="noStrike" spc="-1">
                <a:solidFill>
                  <a:srgbClr val="000000"/>
                </a:solidFill>
                <a:highlight>
                  <a:srgbClr val="FFFFFF"/>
                </a:highlight>
                <a:uFillTx/>
                <a:latin typeface="Arial"/>
                <a:hlinkClick r:id="rId5"/>
              </a:rPr>
              <a:t>https://www.sciencedirect.com/science/article/pii/S0167844220303281</a:t>
            </a:r>
            <a:endParaRPr lang="hr-HR" sz="1050" b="0" strike="noStrike" spc="-1">
              <a:latin typeface="Arial"/>
            </a:endParaRPr>
          </a:p>
          <a:p>
            <a:pPr marL="216000" indent="-216000">
              <a:lnSpc>
                <a:spcPct val="100000"/>
              </a:lnSpc>
              <a:tabLst>
                <a:tab pos="0" algn="l"/>
              </a:tabLst>
            </a:pPr>
            <a:endParaRPr lang="hr-HR" sz="105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noRot="1" noChangeAspect="1"/>
          </p:cNvSpPr>
          <p:nvPr>
            <p:ph type="sldImg"/>
          </p:nvPr>
        </p:nvSpPr>
        <p:spPr>
          <a:xfrm>
            <a:off x="381240" y="685800"/>
            <a:ext cx="6094800" cy="3427920"/>
          </a:xfrm>
          <a:prstGeom prst="rect">
            <a:avLst/>
          </a:prstGeom>
          <a:ln w="0">
            <a:noFill/>
          </a:ln>
        </p:spPr>
      </p:sp>
      <p:sp>
        <p:nvSpPr>
          <p:cNvPr id="371"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50" b="0" strike="noStrike" spc="-1">
                <a:solidFill>
                  <a:srgbClr val="202122"/>
                </a:solidFill>
                <a:highlight>
                  <a:srgbClr val="FFFFFF"/>
                </a:highlight>
                <a:latin typeface="Arial"/>
              </a:rPr>
              <a:t>Back to the simpler ones! Cohesive elements, which were initially designed to stimulate adhesives soon were adapted to be used for simulating cracks. Important difference between 2 cases is that adhesive zone has an initial thickness while cohesive elements meant to simulate crack are in the beginning zero thickness and therefor invisible in visualizations of the mesh before loading.</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Simulating cracks with cohesive elements is mash dependent or to be more precise crack path dependent which leads to fine mashing in the crack zone and still unavoidable dependency on elements boundaries. </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Traction separation law defines the behaviour of cohesive element in a way that when a specified value is reached propagation follows in defined line until a certain elongation is reached after which they break (as adhesive would). There are also other traction separation laws, for example defined with energy. In cohesive elements we are trying to, first, make stiffness (Tint) high enough so that continuum domain doesn’t lose its properties but then to break when a certain criterion is met (like any criterion used for crack initialization) and after some very short elongation to break completely. </a:t>
            </a:r>
            <a:b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Pokazati na srednjoj slici da se cohesivni element otvorio…cudno je da su lijeva i desna strana drugacije </a:t>
            </a: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Crack path dependent …ne mash dependant </a:t>
            </a:r>
            <a:endParaRPr lang="hr-HR" sz="105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noRot="1" noChangeAspect="1"/>
          </p:cNvSpPr>
          <p:nvPr>
            <p:ph type="sldImg"/>
          </p:nvPr>
        </p:nvSpPr>
        <p:spPr>
          <a:xfrm>
            <a:off x="381240" y="685800"/>
            <a:ext cx="6094800" cy="3427920"/>
          </a:xfrm>
          <a:prstGeom prst="rect">
            <a:avLst/>
          </a:prstGeom>
          <a:ln w="0">
            <a:noFill/>
          </a:ln>
        </p:spPr>
      </p:sp>
      <p:sp>
        <p:nvSpPr>
          <p:cNvPr id="373"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50" b="0" strike="noStrike" spc="-1">
                <a:solidFill>
                  <a:srgbClr val="202122"/>
                </a:solidFill>
                <a:highlight>
                  <a:srgbClr val="FFFFFF"/>
                </a:highlight>
                <a:latin typeface="Arial"/>
              </a:rPr>
              <a:t>Great example of such usage is one paper of my mentor prof. Buljak where ceramic behaviour was depicted by using cohesive elements on all boundaries of grains in ceramic material. </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The voids you see are porosity introduced by eliminating some of the elements as in real ceramics, which are, in simulation, causing high stress points. After loading, </a:t>
            </a:r>
            <a:r>
              <a:rPr lang="en" sz="1050" b="0" strike="noStrike" spc="-1">
                <a:solidFill>
                  <a:srgbClr val="202122"/>
                </a:solidFill>
                <a:highlight>
                  <a:srgbClr val="000000"/>
                </a:highlight>
                <a:latin typeface="Arial"/>
              </a:rPr>
              <a:t>on the next picture,</a:t>
            </a:r>
            <a:r>
              <a:rPr lang="en" sz="1050" b="0" strike="noStrike" spc="-1">
                <a:solidFill>
                  <a:srgbClr val="202122"/>
                </a:solidFill>
                <a:highlight>
                  <a:srgbClr val="FFFFFF"/>
                </a:highlight>
                <a:latin typeface="Arial"/>
              </a:rPr>
              <a:t> you can see stretched cohesive elements being gray which means they already “broke” but are still there to be aware of its former presence.</a:t>
            </a:r>
            <a:endParaRPr lang="hr-HR" sz="1050" b="0" strike="noStrike" spc="-1">
              <a:latin typeface="Arial"/>
            </a:endParaRPr>
          </a:p>
          <a:p>
            <a:pPr marL="216000" indent="-216000">
              <a:lnSpc>
                <a:spcPct val="100000"/>
              </a:lnSpc>
              <a:tabLst>
                <a:tab pos="0" algn="l"/>
              </a:tabLst>
            </a:pPr>
            <a:endParaRPr lang="hr-HR" sz="1050" b="0" strike="noStrike" spc="-1">
              <a:latin typeface="Arial"/>
            </a:endParaRPr>
          </a:p>
          <a:p>
            <a:pPr marL="216000" indent="-216000">
              <a:lnSpc>
                <a:spcPct val="100000"/>
              </a:lnSpc>
              <a:tabLst>
                <a:tab pos="0" algn="l"/>
              </a:tabLst>
            </a:pPr>
            <a:endParaRPr lang="hr-HR" sz="1050" b="0" strike="noStrike" spc="-1">
              <a:latin typeface="Arial"/>
            </a:endParaRPr>
          </a:p>
          <a:p>
            <a:pPr marL="216000" indent="-216000">
              <a:lnSpc>
                <a:spcPct val="100000"/>
              </a:lnSpc>
              <a:tabLst>
                <a:tab pos="0" algn="l"/>
              </a:tabLst>
            </a:pP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Source: https://reader.elsevier.com/reader/sd/pii/S0955221918301870?token=B98CA996315D557C120D16A270C1AD11EC6C9823239E75FC848294CC262FA9436480DCE01DCB3CB0AB59E1E917DC7FD2&amp;originRegion=eu-west-1&amp;originCreation=20220830125149</a:t>
            </a:r>
            <a:endParaRPr lang="hr-HR" sz="105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noRot="1" noChangeAspect="1"/>
          </p:cNvSpPr>
          <p:nvPr>
            <p:ph type="sldImg"/>
          </p:nvPr>
        </p:nvSpPr>
        <p:spPr>
          <a:xfrm>
            <a:off x="381000" y="685800"/>
            <a:ext cx="6094413" cy="3429000"/>
          </a:xfrm>
          <a:prstGeom prst="rect">
            <a:avLst/>
          </a:prstGeom>
          <a:ln w="0">
            <a:noFill/>
          </a:ln>
        </p:spPr>
      </p:sp>
      <p:sp>
        <p:nvSpPr>
          <p:cNvPr id="375"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100" b="0" strike="noStrike" spc="-1">
                <a:latin typeface="Arial"/>
              </a:rPr>
              <a:t>To recap the Pros and Cons of both options. </a:t>
            </a:r>
            <a:endParaRPr lang="hr-HR" sz="1100" b="0" strike="noStrike" spc="-1">
              <a:latin typeface="Arial"/>
            </a:endParaRPr>
          </a:p>
          <a:p>
            <a:pPr marL="216000" indent="-216000">
              <a:lnSpc>
                <a:spcPct val="100000"/>
              </a:lnSpc>
              <a:tabLst>
                <a:tab pos="0" algn="l"/>
              </a:tabLst>
            </a:pPr>
            <a:r>
              <a:rPr lang="en" sz="1100" b="0" strike="noStrike" spc="-1">
                <a:latin typeface="Arial"/>
              </a:rPr>
              <a:t>.</a:t>
            </a:r>
            <a:endParaRPr lang="hr-HR" sz="1100" b="0" strike="noStrike" spc="-1">
              <a:latin typeface="Arial"/>
            </a:endParaRPr>
          </a:p>
          <a:p>
            <a:pPr marL="216000" indent="-216000">
              <a:lnSpc>
                <a:spcPct val="100000"/>
              </a:lnSpc>
              <a:tabLst>
                <a:tab pos="0" algn="l"/>
              </a:tabLst>
            </a:pPr>
            <a:r>
              <a:rPr lang="en" sz="1100" b="0" strike="noStrike" spc="-1">
                <a:latin typeface="Arial"/>
              </a:rPr>
              <a:t>Cohesive elements are easier for implementation in various cases, also they are not that expensive in computation cost - considering time. Various cases means - they are better for covering cases with more demanding constitutive models in which one would like to simulate crack. </a:t>
            </a:r>
            <a:endParaRPr lang="hr-HR" sz="1100" b="0" strike="noStrike" spc="-1">
              <a:latin typeface="Arial"/>
            </a:endParaRPr>
          </a:p>
          <a:p>
            <a:pPr marL="216000" indent="-216000">
              <a:lnSpc>
                <a:spcPct val="100000"/>
              </a:lnSpc>
              <a:tabLst>
                <a:tab pos="0" algn="l"/>
              </a:tabLst>
            </a:pPr>
            <a:r>
              <a:rPr lang="en" sz="1100" b="0" strike="noStrike" spc="-1">
                <a:latin typeface="Arial"/>
              </a:rPr>
              <a:t>On contrary they are crack path dependent, sometimes sensitive to the quality of mesh, and dependent on discretization for crack propagation which represents their biggest downside.</a:t>
            </a:r>
            <a:endParaRPr lang="hr-HR" sz="1100" b="0" strike="noStrike" spc="-1">
              <a:latin typeface="Arial"/>
            </a:endParaRPr>
          </a:p>
          <a:p>
            <a:pPr marL="216000" indent="-216000">
              <a:lnSpc>
                <a:spcPct val="100000"/>
              </a:lnSpc>
              <a:tabLst>
                <a:tab pos="0" algn="l"/>
              </a:tabLst>
            </a:pPr>
            <a:r>
              <a:rPr lang="en" sz="1100" b="0" strike="noStrike" spc="-1">
                <a:latin typeface="Arial"/>
              </a:rPr>
              <a:t>.</a:t>
            </a:r>
            <a:endParaRPr lang="hr-HR" sz="1100" b="0" strike="noStrike" spc="-1">
              <a:latin typeface="Arial"/>
            </a:endParaRPr>
          </a:p>
          <a:p>
            <a:pPr marL="216000" indent="-216000">
              <a:lnSpc>
                <a:spcPct val="100000"/>
              </a:lnSpc>
              <a:tabLst>
                <a:tab pos="0" algn="l"/>
              </a:tabLst>
            </a:pPr>
            <a:r>
              <a:rPr lang="en" sz="1100" b="0" strike="noStrike" spc="-1">
                <a:latin typeface="Arial"/>
              </a:rPr>
              <a:t>While XFEM is good and sometimes more reliable because it doesn’t limit any analysis to define where the crack will occur, no discretization is needed. That is nice, but it goes with a price tag of expensive computation and it can be hard to implement in non simple simulations. It is also expensive for computation and it can be hard to use it with complex constitutive models.</a:t>
            </a:r>
            <a:endParaRPr lang="hr-HR" sz="11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380880" y="685800"/>
            <a:ext cx="6095160" cy="3428280"/>
          </a:xfrm>
          <a:prstGeom prst="rect">
            <a:avLst/>
          </a:prstGeom>
          <a:ln w="0">
            <a:noFill/>
          </a:ln>
        </p:spPr>
      </p:sp>
      <p:sp>
        <p:nvSpPr>
          <p:cNvPr id="377"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The need for simulating cracks in brittle materials came through the need of our project partner which has parts in severe working conditions. Due to expected complexity in constitutive model of the material we decided to create an environment easy to use for simulating cracks, and therefore we started working on algorithm for automatic implementation of cohesive elements.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The ultimatum goal is to have a tool capable of automatic insertion of cohesive elements in zone of interest where zone of interest can be defined by different parameters. All of that with the main idea of better understanding crack initialization.</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To address the downsides of cohesive elements our code is capable of finding zone of interest based on initial simulation of continuum model and defined criteria, after which post-processing of simulation parameters happens and cohesive elements are inserted and second discretized model is created. This presents one of the advantages of the whole approach as we have 2 models, first one with continuum elements and second one with cohesive elements.</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The tool is still based on 2D cases and in this first -top figure, you can see first model - mesh and boundary conditions, and on second bottom figure results of simulation of second model with implemented cohesive elements.</a:t>
            </a:r>
            <a:endParaRPr lang="hr-HR" sz="1000" b="0" strike="noStrike" spc="-1">
              <a:latin typeface="Arial"/>
            </a:endParaRPr>
          </a:p>
          <a:p>
            <a:pPr marL="216000" indent="-216000">
              <a:lnSpc>
                <a:spcPct val="100000"/>
              </a:lnSpc>
              <a:tabLst>
                <a:tab pos="0" algn="l"/>
              </a:tabLst>
            </a:pPr>
            <a:endParaRPr lang="hr-HR" sz="100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Dolasci …napravi doalske teksta i slika po potrebi </a:t>
            </a: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Rezultati continuum modela … pa neke strelice da se vide gdje je highest principle stresses ←</a:t>
            </a:r>
            <a:endParaRPr lang="hr-HR" sz="1050" b="0" strike="noStrike" spc="-1">
              <a:latin typeface="Arial"/>
            </a:endParaRPr>
          </a:p>
          <a:p>
            <a:pPr marL="216000" indent="-216000">
              <a:lnSpc>
                <a:spcPct val="100000"/>
              </a:lnSpc>
              <a:tabLst>
                <a:tab pos="0" algn="l"/>
              </a:tabLst>
            </a:pPr>
            <a:endParaRPr lang="hr-HR" sz="1050" b="0" strike="noStrike" spc="-1">
              <a:latin typeface="Arial"/>
            </a:endParaRPr>
          </a:p>
          <a:p>
            <a:pPr marL="216000" indent="-216000">
              <a:lnSpc>
                <a:spcPct val="100000"/>
              </a:lnSpc>
              <a:tabLst>
                <a:tab pos="0" algn="l"/>
              </a:tabLst>
            </a:pPr>
            <a:endParaRPr lang="hr-HR" sz="1050" b="0" strike="noStrike" spc="-1">
              <a:latin typeface="Arial"/>
            </a:endParaRPr>
          </a:p>
          <a:p>
            <a:pPr marL="216000" indent="-216000">
              <a:lnSpc>
                <a:spcPct val="100000"/>
              </a:lnSpc>
              <a:tabLst>
                <a:tab pos="0" algn="l"/>
              </a:tabLst>
            </a:pPr>
            <a:endParaRPr lang="hr-HR" sz="105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noRot="1" noChangeAspect="1"/>
          </p:cNvSpPr>
          <p:nvPr>
            <p:ph type="sldImg"/>
          </p:nvPr>
        </p:nvSpPr>
        <p:spPr>
          <a:xfrm>
            <a:off x="381240" y="685800"/>
            <a:ext cx="6094800" cy="3427920"/>
          </a:xfrm>
          <a:prstGeom prst="rect">
            <a:avLst/>
          </a:prstGeom>
          <a:ln w="0">
            <a:noFill/>
          </a:ln>
        </p:spPr>
      </p:sp>
      <p:sp>
        <p:nvSpPr>
          <p:cNvPr id="379"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00" b="0" strike="noStrike" spc="-1">
                <a:solidFill>
                  <a:srgbClr val="111111"/>
                </a:solidFill>
                <a:highlight>
                  <a:srgbClr val="FFFFFF"/>
                </a:highlight>
                <a:latin typeface="Arial"/>
              </a:rPr>
              <a:t>To better understand sequence of how it works, let’s go through the steps.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As an input geometry and boundary conditions are needed, in our case this comes from initial setup of Abaqus simulations and .geo code from Gmsh. </a:t>
            </a:r>
            <a:br/>
            <a:r>
              <a:rPr lang="en" sz="1000" b="0" strike="noStrike" spc="-1">
                <a:solidFill>
                  <a:srgbClr val="111111"/>
                </a:solidFill>
                <a:highlight>
                  <a:srgbClr val="FFFFFF"/>
                </a:highlight>
                <a:latin typeface="Arial"/>
              </a:rPr>
              <a:t>First simulations is done with continuum elements after which post-processing is done with in-house build scripts. </a:t>
            </a:r>
            <a:endParaRPr lang="hr-HR" sz="1000" b="0" strike="noStrike" spc="-1">
              <a:latin typeface="Arial"/>
            </a:endParaRPr>
          </a:p>
          <a:p>
            <a:pPr marL="216000" indent="-216000">
              <a:lnSpc>
                <a:spcPct val="100000"/>
              </a:lnSpc>
              <a:tabLst>
                <a:tab pos="0" algn="l"/>
              </a:tabLst>
            </a:pPr>
            <a:r>
              <a:rPr lang="en" sz="1000" b="0" strike="noStrike" spc="-1">
                <a:solidFill>
                  <a:srgbClr val="111111"/>
                </a:solidFill>
                <a:highlight>
                  <a:srgbClr val="FFFFFF"/>
                </a:highlight>
                <a:latin typeface="Arial"/>
              </a:rPr>
              <a:t>Results of simulations are scraped for defined criteria, in our case for simpler case Gauss Points with highest principle stresses, and based on that data mesh is adjusted with implemented cohesive elements. </a:t>
            </a:r>
            <a:br/>
            <a:r>
              <a:rPr lang="en" sz="1000" b="0" strike="noStrike" spc="-1">
                <a:solidFill>
                  <a:srgbClr val="111111"/>
                </a:solidFill>
                <a:highlight>
                  <a:srgbClr val="FFFFFF"/>
                </a:highlight>
                <a:latin typeface="Arial"/>
              </a:rPr>
              <a:t>After this second simulation is done and results are available for inspection. </a:t>
            </a:r>
            <a:endParaRPr lang="hr-HR" sz="1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noRot="1" noChangeAspect="1"/>
          </p:cNvSpPr>
          <p:nvPr>
            <p:ph type="sldImg"/>
          </p:nvPr>
        </p:nvSpPr>
        <p:spPr>
          <a:xfrm>
            <a:off x="381240" y="685800"/>
            <a:ext cx="6094800" cy="3427920"/>
          </a:xfrm>
          <a:prstGeom prst="rect">
            <a:avLst/>
          </a:prstGeom>
          <a:ln w="0">
            <a:noFill/>
          </a:ln>
        </p:spPr>
      </p:sp>
      <p:sp>
        <p:nvSpPr>
          <p:cNvPr id="381" name="PlaceHolder 2"/>
          <p:cNvSpPr>
            <a:spLocks noGrp="1"/>
          </p:cNvSpPr>
          <p:nvPr>
            <p:ph type="body"/>
          </p:nvPr>
        </p:nvSpPr>
        <p:spPr>
          <a:xfrm>
            <a:off x="685800" y="4343400"/>
            <a:ext cx="5485320" cy="4113720"/>
          </a:xfrm>
          <a:prstGeom prst="rect">
            <a:avLst/>
          </a:prstGeom>
          <a:noFill/>
          <a:ln w="0">
            <a:noFill/>
          </a:ln>
        </p:spPr>
        <p:txBody>
          <a:bodyPr lIns="0" tIns="91440" rIns="0" bIns="91440" anchor="t">
            <a:noAutofit/>
          </a:bodyPr>
          <a:lstStyle/>
          <a:p>
            <a:pPr marL="216000" indent="-216000">
              <a:lnSpc>
                <a:spcPct val="100000"/>
              </a:lnSpc>
              <a:tabLst>
                <a:tab pos="0" algn="l"/>
              </a:tabLst>
            </a:pPr>
            <a:r>
              <a:rPr lang="en" sz="1050" b="0" strike="noStrike" spc="-1">
                <a:solidFill>
                  <a:srgbClr val="202122"/>
                </a:solidFill>
                <a:highlight>
                  <a:srgbClr val="FFFFFF"/>
                </a:highlight>
                <a:latin typeface="Arial"/>
              </a:rPr>
              <a:t>Very important aspect of the simulation is Crack initialization criterion </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Our first simulations were using only Highest Principle Stresses, by which scripts were tested. </a:t>
            </a:r>
            <a:br/>
            <a:r>
              <a:rPr lang="en" sz="1050" b="0" strike="noStrike" spc="-1">
                <a:solidFill>
                  <a:srgbClr val="202122"/>
                </a:solidFill>
                <a:highlight>
                  <a:srgbClr val="FFFFFF"/>
                </a:highlight>
                <a:latin typeface="Arial"/>
              </a:rPr>
              <a:t>Currently we are trying to enrich the model with additional criteria to exploit benefits of cohesive elements. In connection to that now we are using accumulated plastic strain as a second eliminating parameter. </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Keeping in consideration that the whole tool is developed for brittle materials and here we are testing ductile ones, still this is used to test the newly defined criteria. </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a:t>
            </a:r>
            <a:endParaRPr lang="hr-HR" sz="1050" b="0" strike="noStrike" spc="-1">
              <a:latin typeface="Arial"/>
            </a:endParaRPr>
          </a:p>
          <a:p>
            <a:pPr marL="216000" indent="-216000">
              <a:lnSpc>
                <a:spcPct val="100000"/>
              </a:lnSpc>
              <a:tabLst>
                <a:tab pos="0" algn="l"/>
              </a:tabLst>
            </a:pPr>
            <a:r>
              <a:rPr lang="en" sz="1050" b="0" strike="noStrike" spc="-1">
                <a:solidFill>
                  <a:srgbClr val="202122"/>
                </a:solidFill>
                <a:highlight>
                  <a:srgbClr val="FFFFFF"/>
                </a:highlight>
                <a:latin typeface="Arial"/>
              </a:rPr>
              <a:t>On the right pictures you can see </a:t>
            </a:r>
            <a:endParaRPr lang="hr-HR" sz="1050" b="0" strike="noStrike" spc="-1">
              <a:latin typeface="Arial"/>
            </a:endParaRPr>
          </a:p>
          <a:p>
            <a:pPr marL="216000" indent="-216000">
              <a:lnSpc>
                <a:spcPct val="100000"/>
              </a:lnSpc>
              <a:tabLst>
                <a:tab pos="0" algn="l"/>
              </a:tabLst>
            </a:pP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CRITERION ne  CRITERA (množina) </a:t>
            </a: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Možda čak da i nije pravi numerički model …više generalno shematski o čemu je riječ … ne fem model </a:t>
            </a:r>
            <a:endParaRPr lang="hr-HR" sz="1050" b="0" strike="noStrike" spc="-1">
              <a:latin typeface="Arial"/>
            </a:endParaRPr>
          </a:p>
          <a:p>
            <a:pPr marL="216000" indent="-216000">
              <a:lnSpc>
                <a:spcPct val="100000"/>
              </a:lnSpc>
              <a:tabLst>
                <a:tab pos="0" algn="l"/>
              </a:tabLst>
            </a:pPr>
            <a:r>
              <a:rPr lang="en" sz="1050" b="0" strike="noStrike" spc="-1">
                <a:solidFill>
                  <a:srgbClr val="FF0000"/>
                </a:solidFill>
                <a:highlight>
                  <a:srgbClr val="FFFFFF"/>
                </a:highlight>
                <a:latin typeface="Arial"/>
              </a:rPr>
              <a:t>“Mehanika krumpira” - ako to stignem provjeriti sa perform sta jebolje</a:t>
            </a:r>
            <a:endParaRPr lang="hr-HR" sz="105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24" name="PlaceHolder 2"/>
          <p:cNvSpPr>
            <a:spLocks noGrp="1"/>
          </p:cNvSpPr>
          <p:nvPr>
            <p:ph/>
          </p:nvPr>
        </p:nvSpPr>
        <p:spPr>
          <a:xfrm>
            <a:off x="457200" y="120348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25" name="PlaceHolder 3"/>
          <p:cNvSpPr>
            <a:spLocks noGrp="1"/>
          </p:cNvSpPr>
          <p:nvPr>
            <p:ph/>
          </p:nvPr>
        </p:nvSpPr>
        <p:spPr>
          <a:xfrm>
            <a:off x="457200" y="276120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27"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28"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29" name="PlaceHolder 4"/>
          <p:cNvSpPr>
            <a:spLocks noGrp="1"/>
          </p:cNvSpPr>
          <p:nvPr>
            <p:ph/>
          </p:nvPr>
        </p:nvSpPr>
        <p:spPr>
          <a:xfrm>
            <a:off x="45720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30" name="PlaceHolder 5"/>
          <p:cNvSpPr>
            <a:spLocks noGrp="1"/>
          </p:cNvSpPr>
          <p:nvPr>
            <p:ph/>
          </p:nvPr>
        </p:nvSpPr>
        <p:spPr>
          <a:xfrm>
            <a:off x="467388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32" name="PlaceHolder 2"/>
          <p:cNvSpPr>
            <a:spLocks noGrp="1"/>
          </p:cNvSpPr>
          <p:nvPr>
            <p:ph/>
          </p:nvPr>
        </p:nvSpPr>
        <p:spPr>
          <a:xfrm>
            <a:off x="45720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33" name="PlaceHolder 3"/>
          <p:cNvSpPr>
            <a:spLocks noGrp="1"/>
          </p:cNvSpPr>
          <p:nvPr>
            <p:ph/>
          </p:nvPr>
        </p:nvSpPr>
        <p:spPr>
          <a:xfrm>
            <a:off x="323964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34" name="PlaceHolder 4"/>
          <p:cNvSpPr>
            <a:spLocks noGrp="1"/>
          </p:cNvSpPr>
          <p:nvPr>
            <p:ph/>
          </p:nvPr>
        </p:nvSpPr>
        <p:spPr>
          <a:xfrm>
            <a:off x="602208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35" name="PlaceHolder 5"/>
          <p:cNvSpPr>
            <a:spLocks noGrp="1"/>
          </p:cNvSpPr>
          <p:nvPr>
            <p:ph/>
          </p:nvPr>
        </p:nvSpPr>
        <p:spPr>
          <a:xfrm>
            <a:off x="45720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36" name="PlaceHolder 6"/>
          <p:cNvSpPr>
            <a:spLocks noGrp="1"/>
          </p:cNvSpPr>
          <p:nvPr>
            <p:ph/>
          </p:nvPr>
        </p:nvSpPr>
        <p:spPr>
          <a:xfrm>
            <a:off x="323964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37" name="PlaceHolder 7"/>
          <p:cNvSpPr>
            <a:spLocks noGrp="1"/>
          </p:cNvSpPr>
          <p:nvPr>
            <p:ph/>
          </p:nvPr>
        </p:nvSpPr>
        <p:spPr>
          <a:xfrm>
            <a:off x="602208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41" name="PlaceHolder 2"/>
          <p:cNvSpPr>
            <a:spLocks noGrp="1"/>
          </p:cNvSpPr>
          <p:nvPr>
            <p:ph type="subTitle"/>
          </p:nvPr>
        </p:nvSpPr>
        <p:spPr>
          <a:xfrm>
            <a:off x="457200" y="1203480"/>
            <a:ext cx="8228880" cy="2982600"/>
          </a:xfrm>
          <a:prstGeom prst="rect">
            <a:avLst/>
          </a:prstGeom>
          <a:noFill/>
          <a:ln w="0">
            <a:noFill/>
          </a:ln>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43" name="PlaceHolder 2"/>
          <p:cNvSpPr>
            <a:spLocks noGrp="1"/>
          </p:cNvSpPr>
          <p:nvPr>
            <p:ph/>
          </p:nvPr>
        </p:nvSpPr>
        <p:spPr>
          <a:xfrm>
            <a:off x="457200" y="1203480"/>
            <a:ext cx="8228880" cy="298260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45" name="PlaceHolder 2"/>
          <p:cNvSpPr>
            <a:spLocks noGrp="1"/>
          </p:cNvSpPr>
          <p:nvPr>
            <p:ph/>
          </p:nvPr>
        </p:nvSpPr>
        <p:spPr>
          <a:xfrm>
            <a:off x="45720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46" name="PlaceHolder 3"/>
          <p:cNvSpPr>
            <a:spLocks noGrp="1"/>
          </p:cNvSpPr>
          <p:nvPr>
            <p:ph/>
          </p:nvPr>
        </p:nvSpPr>
        <p:spPr>
          <a:xfrm>
            <a:off x="467388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311760" y="744480"/>
            <a:ext cx="8519400" cy="9511560"/>
          </a:xfrm>
          <a:prstGeom prst="rect">
            <a:avLst/>
          </a:prstGeom>
          <a:noFill/>
          <a:ln w="0">
            <a:noFill/>
          </a:ln>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50"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51" name="PlaceHolder 3"/>
          <p:cNvSpPr>
            <a:spLocks noGrp="1"/>
          </p:cNvSpPr>
          <p:nvPr>
            <p:ph/>
          </p:nvPr>
        </p:nvSpPr>
        <p:spPr>
          <a:xfrm>
            <a:off x="467388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52" name="PlaceHolder 4"/>
          <p:cNvSpPr>
            <a:spLocks noGrp="1"/>
          </p:cNvSpPr>
          <p:nvPr>
            <p:ph/>
          </p:nvPr>
        </p:nvSpPr>
        <p:spPr>
          <a:xfrm>
            <a:off x="45720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3" name="PlaceHolder 2"/>
          <p:cNvSpPr>
            <a:spLocks noGrp="1"/>
          </p:cNvSpPr>
          <p:nvPr>
            <p:ph type="subTitle"/>
          </p:nvPr>
        </p:nvSpPr>
        <p:spPr>
          <a:xfrm>
            <a:off x="457200" y="1203480"/>
            <a:ext cx="8228880" cy="2982600"/>
          </a:xfrm>
          <a:prstGeom prst="rect">
            <a:avLst/>
          </a:prstGeom>
          <a:noFill/>
          <a:ln w="0">
            <a:noFill/>
          </a:ln>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54" name="PlaceHolder 2"/>
          <p:cNvSpPr>
            <a:spLocks noGrp="1"/>
          </p:cNvSpPr>
          <p:nvPr>
            <p:ph/>
          </p:nvPr>
        </p:nvSpPr>
        <p:spPr>
          <a:xfrm>
            <a:off x="45720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55"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56" name="PlaceHolder 4"/>
          <p:cNvSpPr>
            <a:spLocks noGrp="1"/>
          </p:cNvSpPr>
          <p:nvPr>
            <p:ph/>
          </p:nvPr>
        </p:nvSpPr>
        <p:spPr>
          <a:xfrm>
            <a:off x="467388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58"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59"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60" name="PlaceHolder 4"/>
          <p:cNvSpPr>
            <a:spLocks noGrp="1"/>
          </p:cNvSpPr>
          <p:nvPr>
            <p:ph/>
          </p:nvPr>
        </p:nvSpPr>
        <p:spPr>
          <a:xfrm>
            <a:off x="457200" y="276120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62" name="PlaceHolder 2"/>
          <p:cNvSpPr>
            <a:spLocks noGrp="1"/>
          </p:cNvSpPr>
          <p:nvPr>
            <p:ph/>
          </p:nvPr>
        </p:nvSpPr>
        <p:spPr>
          <a:xfrm>
            <a:off x="457200" y="120348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63" name="PlaceHolder 3"/>
          <p:cNvSpPr>
            <a:spLocks noGrp="1"/>
          </p:cNvSpPr>
          <p:nvPr>
            <p:ph/>
          </p:nvPr>
        </p:nvSpPr>
        <p:spPr>
          <a:xfrm>
            <a:off x="457200" y="276120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65"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66"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67" name="PlaceHolder 4"/>
          <p:cNvSpPr>
            <a:spLocks noGrp="1"/>
          </p:cNvSpPr>
          <p:nvPr>
            <p:ph/>
          </p:nvPr>
        </p:nvSpPr>
        <p:spPr>
          <a:xfrm>
            <a:off x="45720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68" name="PlaceHolder 5"/>
          <p:cNvSpPr>
            <a:spLocks noGrp="1"/>
          </p:cNvSpPr>
          <p:nvPr>
            <p:ph/>
          </p:nvPr>
        </p:nvSpPr>
        <p:spPr>
          <a:xfrm>
            <a:off x="467388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70" name="PlaceHolder 2"/>
          <p:cNvSpPr>
            <a:spLocks noGrp="1"/>
          </p:cNvSpPr>
          <p:nvPr>
            <p:ph/>
          </p:nvPr>
        </p:nvSpPr>
        <p:spPr>
          <a:xfrm>
            <a:off x="45720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71" name="PlaceHolder 3"/>
          <p:cNvSpPr>
            <a:spLocks noGrp="1"/>
          </p:cNvSpPr>
          <p:nvPr>
            <p:ph/>
          </p:nvPr>
        </p:nvSpPr>
        <p:spPr>
          <a:xfrm>
            <a:off x="323964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72" name="PlaceHolder 4"/>
          <p:cNvSpPr>
            <a:spLocks noGrp="1"/>
          </p:cNvSpPr>
          <p:nvPr>
            <p:ph/>
          </p:nvPr>
        </p:nvSpPr>
        <p:spPr>
          <a:xfrm>
            <a:off x="602208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73" name="PlaceHolder 5"/>
          <p:cNvSpPr>
            <a:spLocks noGrp="1"/>
          </p:cNvSpPr>
          <p:nvPr>
            <p:ph/>
          </p:nvPr>
        </p:nvSpPr>
        <p:spPr>
          <a:xfrm>
            <a:off x="45720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74" name="PlaceHolder 6"/>
          <p:cNvSpPr>
            <a:spLocks noGrp="1"/>
          </p:cNvSpPr>
          <p:nvPr>
            <p:ph/>
          </p:nvPr>
        </p:nvSpPr>
        <p:spPr>
          <a:xfrm>
            <a:off x="323964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75" name="PlaceHolder 7"/>
          <p:cNvSpPr>
            <a:spLocks noGrp="1"/>
          </p:cNvSpPr>
          <p:nvPr>
            <p:ph/>
          </p:nvPr>
        </p:nvSpPr>
        <p:spPr>
          <a:xfrm>
            <a:off x="602208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80" name="PlaceHolder 2"/>
          <p:cNvSpPr>
            <a:spLocks noGrp="1"/>
          </p:cNvSpPr>
          <p:nvPr>
            <p:ph type="subTitle"/>
          </p:nvPr>
        </p:nvSpPr>
        <p:spPr>
          <a:xfrm>
            <a:off x="457200" y="1203480"/>
            <a:ext cx="8228880" cy="2982600"/>
          </a:xfrm>
          <a:prstGeom prst="rect">
            <a:avLst/>
          </a:prstGeom>
          <a:noFill/>
          <a:ln w="0">
            <a:noFill/>
          </a:ln>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82" name="PlaceHolder 2"/>
          <p:cNvSpPr>
            <a:spLocks noGrp="1"/>
          </p:cNvSpPr>
          <p:nvPr>
            <p:ph/>
          </p:nvPr>
        </p:nvSpPr>
        <p:spPr>
          <a:xfrm>
            <a:off x="457200" y="1203480"/>
            <a:ext cx="8228880" cy="298260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84" name="PlaceHolder 2"/>
          <p:cNvSpPr>
            <a:spLocks noGrp="1"/>
          </p:cNvSpPr>
          <p:nvPr>
            <p:ph/>
          </p:nvPr>
        </p:nvSpPr>
        <p:spPr>
          <a:xfrm>
            <a:off x="45720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85" name="PlaceHolder 3"/>
          <p:cNvSpPr>
            <a:spLocks noGrp="1"/>
          </p:cNvSpPr>
          <p:nvPr>
            <p:ph/>
          </p:nvPr>
        </p:nvSpPr>
        <p:spPr>
          <a:xfrm>
            <a:off x="467388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5" name="PlaceHolder 2"/>
          <p:cNvSpPr>
            <a:spLocks noGrp="1"/>
          </p:cNvSpPr>
          <p:nvPr>
            <p:ph/>
          </p:nvPr>
        </p:nvSpPr>
        <p:spPr>
          <a:xfrm>
            <a:off x="457200" y="1203480"/>
            <a:ext cx="8228880" cy="298260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311760" y="744480"/>
            <a:ext cx="8519400" cy="9511560"/>
          </a:xfrm>
          <a:prstGeom prst="rect">
            <a:avLst/>
          </a:prstGeom>
          <a:noFill/>
          <a:ln w="0">
            <a:noFill/>
          </a:ln>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89"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90" name="PlaceHolder 3"/>
          <p:cNvSpPr>
            <a:spLocks noGrp="1"/>
          </p:cNvSpPr>
          <p:nvPr>
            <p:ph/>
          </p:nvPr>
        </p:nvSpPr>
        <p:spPr>
          <a:xfrm>
            <a:off x="467388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91" name="PlaceHolder 4"/>
          <p:cNvSpPr>
            <a:spLocks noGrp="1"/>
          </p:cNvSpPr>
          <p:nvPr>
            <p:ph/>
          </p:nvPr>
        </p:nvSpPr>
        <p:spPr>
          <a:xfrm>
            <a:off x="45720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93" name="PlaceHolder 2"/>
          <p:cNvSpPr>
            <a:spLocks noGrp="1"/>
          </p:cNvSpPr>
          <p:nvPr>
            <p:ph/>
          </p:nvPr>
        </p:nvSpPr>
        <p:spPr>
          <a:xfrm>
            <a:off x="45720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94"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95" name="PlaceHolder 4"/>
          <p:cNvSpPr>
            <a:spLocks noGrp="1"/>
          </p:cNvSpPr>
          <p:nvPr>
            <p:ph/>
          </p:nvPr>
        </p:nvSpPr>
        <p:spPr>
          <a:xfrm>
            <a:off x="467388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97"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98"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99" name="PlaceHolder 4"/>
          <p:cNvSpPr>
            <a:spLocks noGrp="1"/>
          </p:cNvSpPr>
          <p:nvPr>
            <p:ph/>
          </p:nvPr>
        </p:nvSpPr>
        <p:spPr>
          <a:xfrm>
            <a:off x="457200" y="276120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101" name="PlaceHolder 2"/>
          <p:cNvSpPr>
            <a:spLocks noGrp="1"/>
          </p:cNvSpPr>
          <p:nvPr>
            <p:ph/>
          </p:nvPr>
        </p:nvSpPr>
        <p:spPr>
          <a:xfrm>
            <a:off x="457200" y="120348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02" name="PlaceHolder 3"/>
          <p:cNvSpPr>
            <a:spLocks noGrp="1"/>
          </p:cNvSpPr>
          <p:nvPr>
            <p:ph/>
          </p:nvPr>
        </p:nvSpPr>
        <p:spPr>
          <a:xfrm>
            <a:off x="457200" y="276120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104"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05"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06" name="PlaceHolder 4"/>
          <p:cNvSpPr>
            <a:spLocks noGrp="1"/>
          </p:cNvSpPr>
          <p:nvPr>
            <p:ph/>
          </p:nvPr>
        </p:nvSpPr>
        <p:spPr>
          <a:xfrm>
            <a:off x="45720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07" name="PlaceHolder 5"/>
          <p:cNvSpPr>
            <a:spLocks noGrp="1"/>
          </p:cNvSpPr>
          <p:nvPr>
            <p:ph/>
          </p:nvPr>
        </p:nvSpPr>
        <p:spPr>
          <a:xfrm>
            <a:off x="467388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109" name="PlaceHolder 2"/>
          <p:cNvSpPr>
            <a:spLocks noGrp="1"/>
          </p:cNvSpPr>
          <p:nvPr>
            <p:ph/>
          </p:nvPr>
        </p:nvSpPr>
        <p:spPr>
          <a:xfrm>
            <a:off x="45720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10" name="PlaceHolder 3"/>
          <p:cNvSpPr>
            <a:spLocks noGrp="1"/>
          </p:cNvSpPr>
          <p:nvPr>
            <p:ph/>
          </p:nvPr>
        </p:nvSpPr>
        <p:spPr>
          <a:xfrm>
            <a:off x="323964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11" name="PlaceHolder 4"/>
          <p:cNvSpPr>
            <a:spLocks noGrp="1"/>
          </p:cNvSpPr>
          <p:nvPr>
            <p:ph/>
          </p:nvPr>
        </p:nvSpPr>
        <p:spPr>
          <a:xfrm>
            <a:off x="6022080" y="120348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12" name="PlaceHolder 5"/>
          <p:cNvSpPr>
            <a:spLocks noGrp="1"/>
          </p:cNvSpPr>
          <p:nvPr>
            <p:ph/>
          </p:nvPr>
        </p:nvSpPr>
        <p:spPr>
          <a:xfrm>
            <a:off x="45720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13" name="PlaceHolder 6"/>
          <p:cNvSpPr>
            <a:spLocks noGrp="1"/>
          </p:cNvSpPr>
          <p:nvPr>
            <p:ph/>
          </p:nvPr>
        </p:nvSpPr>
        <p:spPr>
          <a:xfrm>
            <a:off x="323964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14" name="PlaceHolder 7"/>
          <p:cNvSpPr>
            <a:spLocks noGrp="1"/>
          </p:cNvSpPr>
          <p:nvPr>
            <p:ph/>
          </p:nvPr>
        </p:nvSpPr>
        <p:spPr>
          <a:xfrm>
            <a:off x="6022080" y="2761200"/>
            <a:ext cx="264960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7" name="PlaceHolder 2"/>
          <p:cNvSpPr>
            <a:spLocks noGrp="1"/>
          </p:cNvSpPr>
          <p:nvPr>
            <p:ph/>
          </p:nvPr>
        </p:nvSpPr>
        <p:spPr>
          <a:xfrm>
            <a:off x="45720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8" name="PlaceHolder 3"/>
          <p:cNvSpPr>
            <a:spLocks noGrp="1"/>
          </p:cNvSpPr>
          <p:nvPr>
            <p:ph/>
          </p:nvPr>
        </p:nvSpPr>
        <p:spPr>
          <a:xfrm>
            <a:off x="467388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11760" y="744480"/>
            <a:ext cx="8519400" cy="9511560"/>
          </a:xfrm>
          <a:prstGeom prst="rect">
            <a:avLst/>
          </a:prstGeom>
          <a:noFill/>
          <a:ln w="0">
            <a:noFill/>
          </a:ln>
        </p:spPr>
        <p:txBody>
          <a:bodyPr lIns="0" tIns="0" rIns="0" bIns="0" anchor="ctr">
            <a:noAutofit/>
          </a:bodyPr>
          <a:lstStyle/>
          <a:p>
            <a:pPr algn="ctr"/>
            <a:endParaRPr lang="hr-H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12"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3" name="PlaceHolder 3"/>
          <p:cNvSpPr>
            <a:spLocks noGrp="1"/>
          </p:cNvSpPr>
          <p:nvPr>
            <p:ph/>
          </p:nvPr>
        </p:nvSpPr>
        <p:spPr>
          <a:xfrm>
            <a:off x="467388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4" name="PlaceHolder 4"/>
          <p:cNvSpPr>
            <a:spLocks noGrp="1"/>
          </p:cNvSpPr>
          <p:nvPr>
            <p:ph/>
          </p:nvPr>
        </p:nvSpPr>
        <p:spPr>
          <a:xfrm>
            <a:off x="45720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16" name="PlaceHolder 2"/>
          <p:cNvSpPr>
            <a:spLocks noGrp="1"/>
          </p:cNvSpPr>
          <p:nvPr>
            <p:ph/>
          </p:nvPr>
        </p:nvSpPr>
        <p:spPr>
          <a:xfrm>
            <a:off x="457200" y="1203480"/>
            <a:ext cx="4015440" cy="298260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7"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18" name="PlaceHolder 4"/>
          <p:cNvSpPr>
            <a:spLocks noGrp="1"/>
          </p:cNvSpPr>
          <p:nvPr>
            <p:ph/>
          </p:nvPr>
        </p:nvSpPr>
        <p:spPr>
          <a:xfrm>
            <a:off x="4673880" y="276120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pPr algn="ctr"/>
            <a:endParaRPr lang="hr-HR" sz="4400" b="0" strike="noStrike" spc="-1">
              <a:latin typeface="Arial"/>
            </a:endParaRPr>
          </a:p>
        </p:txBody>
      </p:sp>
      <p:sp>
        <p:nvSpPr>
          <p:cNvPr id="20" name="PlaceHolder 2"/>
          <p:cNvSpPr>
            <a:spLocks noGrp="1"/>
          </p:cNvSpPr>
          <p:nvPr>
            <p:ph/>
          </p:nvPr>
        </p:nvSpPr>
        <p:spPr>
          <a:xfrm>
            <a:off x="45720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21" name="PlaceHolder 3"/>
          <p:cNvSpPr>
            <a:spLocks noGrp="1"/>
          </p:cNvSpPr>
          <p:nvPr>
            <p:ph/>
          </p:nvPr>
        </p:nvSpPr>
        <p:spPr>
          <a:xfrm>
            <a:off x="4673880" y="1203480"/>
            <a:ext cx="4015440" cy="1422360"/>
          </a:xfrm>
          <a:prstGeom prst="rect">
            <a:avLst/>
          </a:prstGeom>
          <a:noFill/>
          <a:ln w="0">
            <a:noFill/>
          </a:ln>
        </p:spPr>
        <p:txBody>
          <a:bodyPr lIns="0" tIns="0" rIns="0" bIns="0" anchor="t">
            <a:normAutofit/>
          </a:bodyPr>
          <a:lstStyle/>
          <a:p>
            <a:endParaRPr lang="hr-HR" sz="3200" b="0" strike="noStrike" spc="-1">
              <a:latin typeface="Arial"/>
            </a:endParaRPr>
          </a:p>
        </p:txBody>
      </p:sp>
      <p:sp>
        <p:nvSpPr>
          <p:cNvPr id="22" name="PlaceHolder 4"/>
          <p:cNvSpPr>
            <a:spLocks noGrp="1"/>
          </p:cNvSpPr>
          <p:nvPr>
            <p:ph/>
          </p:nvPr>
        </p:nvSpPr>
        <p:spPr>
          <a:xfrm>
            <a:off x="457200" y="2761200"/>
            <a:ext cx="8228880" cy="1422360"/>
          </a:xfrm>
          <a:prstGeom prst="rect">
            <a:avLst/>
          </a:prstGeom>
          <a:noFill/>
          <a:ln w="0">
            <a:noFill/>
          </a:ln>
        </p:spPr>
        <p:txBody>
          <a:bodyPr lIns="0" tIns="0" rIns="0" bIns="0" anchor="t">
            <a:normAutofit/>
          </a:bodyPr>
          <a:lstStyle/>
          <a:p>
            <a:endParaRPr lang="hr-H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r>
              <a:rPr lang="hr-HR" sz="1800" b="0" strike="noStrike" spc="-1">
                <a:latin typeface="Arial"/>
              </a:rPr>
              <a:t>Click to edit the title text format</a:t>
            </a:r>
          </a:p>
        </p:txBody>
      </p:sp>
      <p:sp>
        <p:nvSpPr>
          <p:cNvPr id="3"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hr-HR"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hr-HR" sz="1800" b="0" strike="noStrike" spc="-1">
                <a:latin typeface="Arial"/>
              </a:rPr>
              <a:t>Second Outline Level</a:t>
            </a:r>
          </a:p>
          <a:p>
            <a:pPr marL="1296000" lvl="2" indent="-288000">
              <a:spcBef>
                <a:spcPts val="850"/>
              </a:spcBef>
              <a:buClr>
                <a:srgbClr val="000000"/>
              </a:buClr>
              <a:buSzPct val="45000"/>
              <a:buFont typeface="Wingdings" charset="2"/>
              <a:buChar char=""/>
            </a:pPr>
            <a:r>
              <a:rPr lang="hr-HR" sz="1800" b="0" strike="noStrike" spc="-1">
                <a:latin typeface="Arial"/>
              </a:rPr>
              <a:t>Third Outline Level</a:t>
            </a:r>
          </a:p>
          <a:p>
            <a:pPr marL="1728000" lvl="3" indent="-216000">
              <a:spcBef>
                <a:spcPts val="567"/>
              </a:spcBef>
              <a:buClr>
                <a:srgbClr val="000000"/>
              </a:buClr>
              <a:buSzPct val="75000"/>
              <a:buFont typeface="Symbol" charset="2"/>
              <a:buChar char=""/>
            </a:pPr>
            <a:r>
              <a:rPr lang="hr-HR" sz="1800" b="0" strike="noStrike" spc="-1">
                <a:latin typeface="Arial"/>
              </a:rPr>
              <a:t>Fourth Outline Level</a:t>
            </a:r>
          </a:p>
          <a:p>
            <a:pPr marL="2160000" lvl="4" indent="-216000">
              <a:spcBef>
                <a:spcPts val="283"/>
              </a:spcBef>
              <a:buClr>
                <a:srgbClr val="000000"/>
              </a:buClr>
              <a:buSzPct val="45000"/>
              <a:buFont typeface="Wingdings" charset="2"/>
              <a:buChar char=""/>
            </a:pPr>
            <a:r>
              <a:rPr lang="hr-HR" sz="1800" b="0" strike="noStrike" spc="-1">
                <a:latin typeface="Arial"/>
              </a:rPr>
              <a:t>Fifth Outline Level</a:t>
            </a:r>
          </a:p>
          <a:p>
            <a:pPr marL="2592000" lvl="5" indent="-216000">
              <a:spcBef>
                <a:spcPts val="283"/>
              </a:spcBef>
              <a:buClr>
                <a:srgbClr val="000000"/>
              </a:buClr>
              <a:buSzPct val="45000"/>
              <a:buFont typeface="Wingdings" charset="2"/>
              <a:buChar char=""/>
            </a:pPr>
            <a:r>
              <a:rPr lang="hr-HR" sz="1800" b="0" strike="noStrike" spc="-1">
                <a:latin typeface="Arial"/>
              </a:rPr>
              <a:t>Sixth Outline Level</a:t>
            </a:r>
          </a:p>
          <a:p>
            <a:pPr marL="3024000" lvl="6" indent="-216000">
              <a:spcBef>
                <a:spcPts val="283"/>
              </a:spcBef>
              <a:buClr>
                <a:srgbClr val="000000"/>
              </a:buClr>
              <a:buSzPct val="45000"/>
              <a:buFont typeface="Wingdings" charset="2"/>
              <a:buChar char=""/>
            </a:pPr>
            <a:r>
              <a:rPr lang="hr-HR"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r>
              <a:rPr lang="hr-HR" sz="4400" b="0" strike="noStrike" spc="-1">
                <a:latin typeface="Arial"/>
              </a:rPr>
              <a:t>Click to edit the title text format</a:t>
            </a:r>
          </a:p>
        </p:txBody>
      </p:sp>
      <p:sp>
        <p:nvSpPr>
          <p:cNvPr id="3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hr-H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hr-HR" sz="2800" b="0" strike="noStrike" spc="-1">
                <a:latin typeface="Arial"/>
              </a:rPr>
              <a:t>Second Outline Level</a:t>
            </a:r>
          </a:p>
          <a:p>
            <a:pPr marL="1296000" lvl="2" indent="-288000">
              <a:spcBef>
                <a:spcPts val="850"/>
              </a:spcBef>
              <a:buClr>
                <a:srgbClr val="000000"/>
              </a:buClr>
              <a:buSzPct val="45000"/>
              <a:buFont typeface="Wingdings" charset="2"/>
              <a:buChar char=""/>
            </a:pPr>
            <a:r>
              <a:rPr lang="hr-HR" sz="2400" b="0" strike="noStrike" spc="-1">
                <a:latin typeface="Arial"/>
              </a:rPr>
              <a:t>Third Outline Level</a:t>
            </a:r>
          </a:p>
          <a:p>
            <a:pPr marL="1728000" lvl="3" indent="-216000">
              <a:spcBef>
                <a:spcPts val="567"/>
              </a:spcBef>
              <a:buClr>
                <a:srgbClr val="000000"/>
              </a:buClr>
              <a:buSzPct val="75000"/>
              <a:buFont typeface="Symbol" charset="2"/>
              <a:buChar char=""/>
            </a:pPr>
            <a:r>
              <a:rPr lang="hr-HR" sz="2000" b="0" strike="noStrike" spc="-1">
                <a:latin typeface="Arial"/>
              </a:rPr>
              <a:t>Fourth Outline Level</a:t>
            </a:r>
          </a:p>
          <a:p>
            <a:pPr marL="2160000" lvl="4" indent="-216000">
              <a:spcBef>
                <a:spcPts val="283"/>
              </a:spcBef>
              <a:buClr>
                <a:srgbClr val="000000"/>
              </a:buClr>
              <a:buSzPct val="45000"/>
              <a:buFont typeface="Wingdings" charset="2"/>
              <a:buChar char=""/>
            </a:pPr>
            <a:r>
              <a:rPr lang="hr-HR" sz="2000" b="0" strike="noStrike" spc="-1">
                <a:latin typeface="Arial"/>
              </a:rPr>
              <a:t>Fifth Outline Level</a:t>
            </a:r>
          </a:p>
          <a:p>
            <a:pPr marL="2592000" lvl="5" indent="-216000">
              <a:spcBef>
                <a:spcPts val="283"/>
              </a:spcBef>
              <a:buClr>
                <a:srgbClr val="000000"/>
              </a:buClr>
              <a:buSzPct val="45000"/>
              <a:buFont typeface="Wingdings" charset="2"/>
              <a:buChar char=""/>
            </a:pPr>
            <a:r>
              <a:rPr lang="hr-HR" sz="2000" b="0" strike="noStrike" spc="-1">
                <a:latin typeface="Arial"/>
              </a:rPr>
              <a:t>Sixth Outline Level</a:t>
            </a:r>
          </a:p>
          <a:p>
            <a:pPr marL="3024000" lvl="6" indent="-216000">
              <a:spcBef>
                <a:spcPts val="283"/>
              </a:spcBef>
              <a:buClr>
                <a:srgbClr val="000000"/>
              </a:buClr>
              <a:buSzPct val="45000"/>
              <a:buFont typeface="Wingdings" charset="2"/>
              <a:buChar char=""/>
            </a:pPr>
            <a:r>
              <a:rPr lang="hr-H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311760" y="744480"/>
            <a:ext cx="8519400" cy="2051640"/>
          </a:xfrm>
          <a:prstGeom prst="rect">
            <a:avLst/>
          </a:prstGeom>
          <a:noFill/>
          <a:ln w="0">
            <a:noFill/>
          </a:ln>
        </p:spPr>
        <p:txBody>
          <a:bodyPr lIns="0" tIns="0" rIns="0" bIns="0" anchor="ctr">
            <a:noAutofit/>
          </a:bodyPr>
          <a:lstStyle/>
          <a:p>
            <a:r>
              <a:rPr lang="hr-HR" sz="1800" b="0" strike="noStrike" spc="-1">
                <a:latin typeface="Arial"/>
              </a:rPr>
              <a:t>Click to edit the title text format</a:t>
            </a:r>
          </a:p>
        </p:txBody>
      </p:sp>
      <p:sp>
        <p:nvSpPr>
          <p:cNvPr id="77" name="PlaceHolder 2"/>
          <p:cNvSpPr>
            <a:spLocks noGrp="1"/>
          </p:cNvSpPr>
          <p:nvPr>
            <p:ph type="body"/>
          </p:nvPr>
        </p:nvSpPr>
        <p:spPr>
          <a:xfrm>
            <a:off x="457200" y="1203480"/>
            <a:ext cx="4015440" cy="2982600"/>
          </a:xfrm>
          <a:prstGeom prst="rect">
            <a:avLst/>
          </a:prstGeom>
          <a:noFill/>
          <a:ln w="0">
            <a:noFill/>
          </a:ln>
        </p:spPr>
        <p:txBody>
          <a:bodyPr lIns="0" tIns="0" rIns="0" bIns="0" anchor="t">
            <a:normAutofit fontScale="94000"/>
          </a:bodyPr>
          <a:lstStyle/>
          <a:p>
            <a:pPr marL="432000" indent="-324000">
              <a:spcBef>
                <a:spcPts val="1417"/>
              </a:spcBef>
              <a:buClr>
                <a:srgbClr val="000000"/>
              </a:buClr>
              <a:buSzPct val="45000"/>
              <a:buFont typeface="Wingdings" charset="2"/>
              <a:buChar char=""/>
            </a:pPr>
            <a:r>
              <a:rPr lang="hr-HR"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hr-HR" sz="1800" b="0" strike="noStrike" spc="-1">
                <a:latin typeface="Arial"/>
              </a:rPr>
              <a:t>Second Outline Level</a:t>
            </a:r>
          </a:p>
          <a:p>
            <a:pPr marL="1296000" lvl="2" indent="-288000">
              <a:spcBef>
                <a:spcPts val="850"/>
              </a:spcBef>
              <a:buClr>
                <a:srgbClr val="000000"/>
              </a:buClr>
              <a:buSzPct val="45000"/>
              <a:buFont typeface="Wingdings" charset="2"/>
              <a:buChar char=""/>
            </a:pPr>
            <a:r>
              <a:rPr lang="hr-HR" sz="1800" b="0" strike="noStrike" spc="-1">
                <a:latin typeface="Arial"/>
              </a:rPr>
              <a:t>Third Outline Level</a:t>
            </a:r>
          </a:p>
          <a:p>
            <a:pPr marL="1728000" lvl="3" indent="-216000">
              <a:spcBef>
                <a:spcPts val="567"/>
              </a:spcBef>
              <a:buClr>
                <a:srgbClr val="000000"/>
              </a:buClr>
              <a:buSzPct val="75000"/>
              <a:buFont typeface="Symbol" charset="2"/>
              <a:buChar char=""/>
            </a:pPr>
            <a:r>
              <a:rPr lang="hr-HR" sz="1800" b="0" strike="noStrike" spc="-1">
                <a:latin typeface="Arial"/>
              </a:rPr>
              <a:t>Fourth Outline Level</a:t>
            </a:r>
          </a:p>
          <a:p>
            <a:pPr marL="2160000" lvl="4" indent="-216000">
              <a:spcBef>
                <a:spcPts val="283"/>
              </a:spcBef>
              <a:buClr>
                <a:srgbClr val="000000"/>
              </a:buClr>
              <a:buSzPct val="45000"/>
              <a:buFont typeface="Wingdings" charset="2"/>
              <a:buChar char=""/>
            </a:pPr>
            <a:r>
              <a:rPr lang="hr-HR" sz="1800" b="0" strike="noStrike" spc="-1">
                <a:latin typeface="Arial"/>
              </a:rPr>
              <a:t>Fifth Outline Level</a:t>
            </a:r>
          </a:p>
          <a:p>
            <a:pPr marL="2592000" lvl="5" indent="-216000">
              <a:spcBef>
                <a:spcPts val="283"/>
              </a:spcBef>
              <a:buClr>
                <a:srgbClr val="000000"/>
              </a:buClr>
              <a:buSzPct val="45000"/>
              <a:buFont typeface="Wingdings" charset="2"/>
              <a:buChar char=""/>
            </a:pPr>
            <a:r>
              <a:rPr lang="hr-HR" sz="1800" b="0" strike="noStrike" spc="-1">
                <a:latin typeface="Arial"/>
              </a:rPr>
              <a:t>Sixth Outline Level</a:t>
            </a:r>
          </a:p>
          <a:p>
            <a:pPr marL="3024000" lvl="6" indent="-216000">
              <a:spcBef>
                <a:spcPts val="283"/>
              </a:spcBef>
              <a:buClr>
                <a:srgbClr val="000000"/>
              </a:buClr>
              <a:buSzPct val="45000"/>
              <a:buFont typeface="Wingdings" charset="2"/>
              <a:buChar char=""/>
            </a:pPr>
            <a:r>
              <a:rPr lang="hr-HR" sz="1800" b="0" strike="noStrike" spc="-1">
                <a:latin typeface="Arial"/>
              </a:rPr>
              <a:t>Seventh Outline Level</a:t>
            </a:r>
          </a:p>
        </p:txBody>
      </p:sp>
      <p:sp>
        <p:nvSpPr>
          <p:cNvPr id="78" name="PlaceHolder 3"/>
          <p:cNvSpPr>
            <a:spLocks noGrp="1"/>
          </p:cNvSpPr>
          <p:nvPr>
            <p:ph type="body"/>
          </p:nvPr>
        </p:nvSpPr>
        <p:spPr>
          <a:xfrm>
            <a:off x="4674240" y="1203480"/>
            <a:ext cx="4015440" cy="2982600"/>
          </a:xfrm>
          <a:prstGeom prst="rect">
            <a:avLst/>
          </a:prstGeom>
          <a:noFill/>
          <a:ln w="0">
            <a:noFill/>
          </a:ln>
        </p:spPr>
        <p:txBody>
          <a:bodyPr lIns="0" tIns="0" rIns="0" bIns="0" anchor="t">
            <a:normAutofit fontScale="94000"/>
          </a:bodyPr>
          <a:lstStyle/>
          <a:p>
            <a:pPr marL="432000" indent="-324000">
              <a:spcBef>
                <a:spcPts val="1417"/>
              </a:spcBef>
              <a:buClr>
                <a:srgbClr val="000000"/>
              </a:buClr>
              <a:buSzPct val="45000"/>
              <a:buFont typeface="Wingdings" charset="2"/>
              <a:buChar char=""/>
            </a:pPr>
            <a:r>
              <a:rPr lang="hr-HR"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hr-HR" sz="1800" b="0" strike="noStrike" spc="-1">
                <a:latin typeface="Arial"/>
              </a:rPr>
              <a:t>Second Outline Level</a:t>
            </a:r>
          </a:p>
          <a:p>
            <a:pPr marL="1296000" lvl="2" indent="-288000">
              <a:spcBef>
                <a:spcPts val="850"/>
              </a:spcBef>
              <a:buClr>
                <a:srgbClr val="000000"/>
              </a:buClr>
              <a:buSzPct val="45000"/>
              <a:buFont typeface="Wingdings" charset="2"/>
              <a:buChar char=""/>
            </a:pPr>
            <a:r>
              <a:rPr lang="hr-HR" sz="1800" b="0" strike="noStrike" spc="-1">
                <a:latin typeface="Arial"/>
              </a:rPr>
              <a:t>Third Outline Level</a:t>
            </a:r>
          </a:p>
          <a:p>
            <a:pPr marL="1728000" lvl="3" indent="-216000">
              <a:spcBef>
                <a:spcPts val="567"/>
              </a:spcBef>
              <a:buClr>
                <a:srgbClr val="000000"/>
              </a:buClr>
              <a:buSzPct val="75000"/>
              <a:buFont typeface="Symbol" charset="2"/>
              <a:buChar char=""/>
            </a:pPr>
            <a:r>
              <a:rPr lang="hr-HR" sz="1800" b="0" strike="noStrike" spc="-1">
                <a:latin typeface="Arial"/>
              </a:rPr>
              <a:t>Fourth Outline Level</a:t>
            </a:r>
          </a:p>
          <a:p>
            <a:pPr marL="2160000" lvl="4" indent="-216000">
              <a:spcBef>
                <a:spcPts val="283"/>
              </a:spcBef>
              <a:buClr>
                <a:srgbClr val="000000"/>
              </a:buClr>
              <a:buSzPct val="45000"/>
              <a:buFont typeface="Wingdings" charset="2"/>
              <a:buChar char=""/>
            </a:pPr>
            <a:r>
              <a:rPr lang="hr-HR" sz="1800" b="0" strike="noStrike" spc="-1">
                <a:latin typeface="Arial"/>
              </a:rPr>
              <a:t>Fifth Outline Level</a:t>
            </a:r>
          </a:p>
          <a:p>
            <a:pPr marL="2592000" lvl="5" indent="-216000">
              <a:spcBef>
                <a:spcPts val="283"/>
              </a:spcBef>
              <a:buClr>
                <a:srgbClr val="000000"/>
              </a:buClr>
              <a:buSzPct val="45000"/>
              <a:buFont typeface="Wingdings" charset="2"/>
              <a:buChar char=""/>
            </a:pPr>
            <a:r>
              <a:rPr lang="hr-HR" sz="1800" b="0" strike="noStrike" spc="-1">
                <a:latin typeface="Arial"/>
              </a:rPr>
              <a:t>Sixth Outline Level</a:t>
            </a:r>
          </a:p>
          <a:p>
            <a:pPr marL="3024000" lvl="6" indent="-216000">
              <a:spcBef>
                <a:spcPts val="283"/>
              </a:spcBef>
              <a:buClr>
                <a:srgbClr val="000000"/>
              </a:buClr>
              <a:buSzPct val="45000"/>
              <a:buFont typeface="Wingdings" charset="2"/>
              <a:buChar char=""/>
            </a:pPr>
            <a:r>
              <a:rPr lang="hr-HR"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duremovic@mas.br.ac.r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Google Shape;54;p13"/>
          <p:cNvPicPr/>
          <p:nvPr/>
        </p:nvPicPr>
        <p:blipFill>
          <a:blip r:embed="rId3"/>
          <a:stretch/>
        </p:blipFill>
        <p:spPr>
          <a:xfrm>
            <a:off x="0" y="3939120"/>
            <a:ext cx="9142920" cy="335880"/>
          </a:xfrm>
          <a:prstGeom prst="rect">
            <a:avLst/>
          </a:prstGeom>
          <a:ln w="0">
            <a:noFill/>
          </a:ln>
        </p:spPr>
      </p:pic>
      <p:pic>
        <p:nvPicPr>
          <p:cNvPr id="122" name="Google Shape;55;p13"/>
          <p:cNvPicPr/>
          <p:nvPr/>
        </p:nvPicPr>
        <p:blipFill>
          <a:blip r:embed="rId4"/>
          <a:stretch/>
        </p:blipFill>
        <p:spPr>
          <a:xfrm>
            <a:off x="0" y="0"/>
            <a:ext cx="9142920" cy="1064520"/>
          </a:xfrm>
          <a:prstGeom prst="rect">
            <a:avLst/>
          </a:prstGeom>
          <a:ln w="0">
            <a:noFill/>
          </a:ln>
        </p:spPr>
      </p:pic>
      <p:sp>
        <p:nvSpPr>
          <p:cNvPr id="123" name="PlaceHolder 1"/>
          <p:cNvSpPr>
            <a:spLocks noGrp="1"/>
          </p:cNvSpPr>
          <p:nvPr>
            <p:ph type="subTitle"/>
          </p:nvPr>
        </p:nvSpPr>
        <p:spPr>
          <a:xfrm>
            <a:off x="311760" y="1238760"/>
            <a:ext cx="8519400" cy="1707840"/>
          </a:xfrm>
          <a:prstGeom prst="rect">
            <a:avLst/>
          </a:prstGeom>
          <a:noFill/>
          <a:ln w="0">
            <a:noFill/>
          </a:ln>
        </p:spPr>
        <p:txBody>
          <a:bodyPr lIns="0" tIns="91440" rIns="0" bIns="91440" anchor="t">
            <a:normAutofit fontScale="67500" lnSpcReduction="20000"/>
          </a:bodyPr>
          <a:lstStyle/>
          <a:p>
            <a:pPr marL="0" indent="0" algn="ctr">
              <a:lnSpc>
                <a:spcPct val="100000"/>
              </a:lnSpc>
              <a:spcBef>
                <a:spcPts val="1001"/>
              </a:spcBef>
              <a:buClr>
                <a:srgbClr val="336699"/>
              </a:buClr>
              <a:buNone/>
              <a:tabLst>
                <a:tab pos="0" algn="l"/>
              </a:tabLst>
            </a:pPr>
            <a:r>
              <a:rPr lang="en" sz="3959" b="0" strike="noStrike" spc="-1" dirty="0">
                <a:solidFill>
                  <a:srgbClr val="336699"/>
                </a:solidFill>
                <a:latin typeface="Arial"/>
                <a:ea typeface="Arial"/>
              </a:rPr>
              <a:t>“Algorithm for automatic insertion of cohesive elements for simulation of brittle materials”</a:t>
            </a:r>
            <a:endParaRPr lang="hr-HR" sz="3959" b="0" strike="noStrike" spc="-1" dirty="0">
              <a:latin typeface="Arial"/>
            </a:endParaRPr>
          </a:p>
          <a:p>
            <a:pPr algn="ctr">
              <a:lnSpc>
                <a:spcPct val="100000"/>
              </a:lnSpc>
              <a:spcBef>
                <a:spcPts val="1001"/>
              </a:spcBef>
              <a:tabLst>
                <a:tab pos="0" algn="l"/>
              </a:tabLst>
            </a:pPr>
            <a:endParaRPr lang="hr-HR" sz="3959" b="0" strike="noStrike" spc="-1" dirty="0">
              <a:latin typeface="Arial"/>
            </a:endParaRPr>
          </a:p>
          <a:p>
            <a:pPr marL="0" indent="0" algn="r">
              <a:lnSpc>
                <a:spcPct val="115000"/>
              </a:lnSpc>
              <a:spcBef>
                <a:spcPts val="1001"/>
              </a:spcBef>
              <a:buClr>
                <a:srgbClr val="222222"/>
              </a:buClr>
              <a:buNone/>
              <a:tabLst>
                <a:tab pos="0" algn="l"/>
              </a:tabLst>
            </a:pPr>
            <a:r>
              <a:rPr lang="en" sz="2730" b="1" strike="noStrike" spc="-1" dirty="0">
                <a:solidFill>
                  <a:srgbClr val="222222"/>
                </a:solidFill>
                <a:latin typeface="Arial"/>
                <a:ea typeface="Arial"/>
              </a:rPr>
              <a:t>Domagoj Uremović</a:t>
            </a:r>
            <a:r>
              <a:rPr lang="en" sz="2730" b="0" strike="noStrike" spc="-1" dirty="0">
                <a:solidFill>
                  <a:srgbClr val="000000"/>
                </a:solidFill>
                <a:latin typeface="Arial"/>
                <a:ea typeface="Arial"/>
              </a:rPr>
              <a:t> and</a:t>
            </a:r>
            <a:r>
              <a:rPr lang="en" sz="1540" b="0" strike="noStrike" spc="-1" dirty="0">
                <a:solidFill>
                  <a:srgbClr val="000000"/>
                </a:solidFill>
                <a:highlight>
                  <a:srgbClr val="FFFFFF"/>
                </a:highlight>
                <a:latin typeface="Arial"/>
                <a:ea typeface="Arial"/>
              </a:rPr>
              <a:t> </a:t>
            </a:r>
            <a:r>
              <a:rPr lang="en" sz="2700" b="0" strike="noStrike" spc="-1" dirty="0">
                <a:solidFill>
                  <a:srgbClr val="222222"/>
                </a:solidFill>
                <a:highlight>
                  <a:srgbClr val="FFFFFF"/>
                </a:highlight>
                <a:latin typeface="Arial"/>
                <a:ea typeface="Arial"/>
              </a:rPr>
              <a:t>Vladimir Buljak</a:t>
            </a:r>
            <a:endParaRPr lang="hr-HR" sz="2700" b="0" strike="noStrike" spc="-1" dirty="0">
              <a:latin typeface="Arial"/>
            </a:endParaRPr>
          </a:p>
        </p:txBody>
      </p:sp>
      <p:pic>
        <p:nvPicPr>
          <p:cNvPr id="124" name="Google Shape;57;p13"/>
          <p:cNvPicPr/>
          <p:nvPr/>
        </p:nvPicPr>
        <p:blipFill>
          <a:blip r:embed="rId5"/>
          <a:stretch/>
        </p:blipFill>
        <p:spPr>
          <a:xfrm>
            <a:off x="71280" y="3188520"/>
            <a:ext cx="5342400" cy="713160"/>
          </a:xfrm>
          <a:prstGeom prst="rect">
            <a:avLst/>
          </a:prstGeom>
          <a:ln w="0">
            <a:noFill/>
          </a:ln>
        </p:spPr>
      </p:pic>
      <p:sp>
        <p:nvSpPr>
          <p:cNvPr id="125" name="PlaceHolder 2"/>
          <p:cNvSpPr>
            <a:spLocks noGrp="1"/>
          </p:cNvSpPr>
          <p:nvPr>
            <p:ph type="title"/>
          </p:nvPr>
        </p:nvSpPr>
        <p:spPr>
          <a:xfrm>
            <a:off x="311760" y="141840"/>
            <a:ext cx="8519400" cy="922680"/>
          </a:xfrm>
          <a:prstGeom prst="rect">
            <a:avLst/>
          </a:prstGeom>
          <a:noFill/>
          <a:ln w="0">
            <a:noFill/>
          </a:ln>
        </p:spPr>
        <p:txBody>
          <a:bodyPr lIns="0" tIns="91440" rIns="0" bIns="91440" anchor="b">
            <a:noAutofit/>
          </a:bodyPr>
          <a:lstStyle/>
          <a:p>
            <a:pPr algn="ctr">
              <a:lnSpc>
                <a:spcPct val="100000"/>
              </a:lnSpc>
              <a:tabLst>
                <a:tab pos="0" algn="l"/>
              </a:tabLst>
            </a:pPr>
            <a:r>
              <a:rPr lang="en" sz="2240" b="0" strike="noStrike" spc="-1">
                <a:solidFill>
                  <a:srgbClr val="FFFFFF"/>
                </a:solidFill>
                <a:latin typeface="Arial"/>
                <a:ea typeface="Arial"/>
              </a:rPr>
              <a:t>Advanced ceramics and application conference X </a:t>
            </a:r>
            <a:endParaRPr lang="hr-HR" sz="2240" b="0" strike="noStrike" spc="-1">
              <a:latin typeface="Arial"/>
            </a:endParaRPr>
          </a:p>
          <a:p>
            <a:pPr algn="r">
              <a:lnSpc>
                <a:spcPct val="100000"/>
              </a:lnSpc>
              <a:tabLst>
                <a:tab pos="0" algn="l"/>
              </a:tabLst>
            </a:pPr>
            <a:r>
              <a:rPr lang="en" sz="2240" b="0" strike="noStrike" spc="-1">
                <a:solidFill>
                  <a:srgbClr val="FFFFFF"/>
                </a:solidFill>
                <a:latin typeface="Arial"/>
                <a:ea typeface="Arial"/>
              </a:rPr>
              <a:t>Serbian Ceramic Society, Belgrade 	</a:t>
            </a:r>
            <a:r>
              <a:rPr lang="en" sz="3140" b="0" strike="noStrike" spc="-1">
                <a:solidFill>
                  <a:srgbClr val="FFFFFF"/>
                </a:solidFill>
                <a:latin typeface="Arial"/>
                <a:ea typeface="Arial"/>
              </a:rPr>
              <a:t>	</a:t>
            </a:r>
            <a:endParaRPr lang="hr-HR" sz="3140" b="0" strike="noStrike" spc="-1">
              <a:latin typeface="Arial"/>
            </a:endParaRPr>
          </a:p>
        </p:txBody>
      </p:sp>
      <p:pic>
        <p:nvPicPr>
          <p:cNvPr id="126" name="Google Shape;59;p13"/>
          <p:cNvPicPr/>
          <p:nvPr/>
        </p:nvPicPr>
        <p:blipFill>
          <a:blip r:embed="rId6"/>
          <a:srcRect r="79341"/>
          <a:stretch/>
        </p:blipFill>
        <p:spPr>
          <a:xfrm>
            <a:off x="324720" y="4365000"/>
            <a:ext cx="1040760" cy="657000"/>
          </a:xfrm>
          <a:prstGeom prst="rect">
            <a:avLst/>
          </a:prstGeom>
          <a:ln w="0">
            <a:noFill/>
          </a:ln>
        </p:spPr>
      </p:pic>
      <p:pic>
        <p:nvPicPr>
          <p:cNvPr id="127" name="Google Shape;60;p13"/>
          <p:cNvPicPr/>
          <p:nvPr/>
        </p:nvPicPr>
        <p:blipFill>
          <a:blip r:embed="rId7"/>
          <a:stretch/>
        </p:blipFill>
        <p:spPr>
          <a:xfrm>
            <a:off x="6867000" y="4357440"/>
            <a:ext cx="1040760" cy="703440"/>
          </a:xfrm>
          <a:prstGeom prst="rect">
            <a:avLst/>
          </a:prstGeom>
          <a:ln w="0">
            <a:noFill/>
          </a:ln>
        </p:spPr>
      </p:pic>
      <p:pic>
        <p:nvPicPr>
          <p:cNvPr id="128" name="Google Shape;61;p13"/>
          <p:cNvPicPr/>
          <p:nvPr/>
        </p:nvPicPr>
        <p:blipFill>
          <a:blip r:embed="rId8"/>
          <a:stretch/>
        </p:blipFill>
        <p:spPr>
          <a:xfrm>
            <a:off x="7980840" y="4284000"/>
            <a:ext cx="850320" cy="850320"/>
          </a:xfrm>
          <a:prstGeom prst="rect">
            <a:avLst/>
          </a:prstGeom>
          <a:ln w="0">
            <a:noFill/>
          </a:ln>
        </p:spPr>
      </p:pic>
      <p:sp>
        <p:nvSpPr>
          <p:cNvPr id="129" name="Google Shape;62;p13"/>
          <p:cNvSpPr/>
          <p:nvPr/>
        </p:nvSpPr>
        <p:spPr>
          <a:xfrm>
            <a:off x="1451160" y="4463280"/>
            <a:ext cx="5342400" cy="4568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 sz="900" b="0" strike="noStrike" spc="-1">
                <a:solidFill>
                  <a:srgbClr val="000000"/>
                </a:solidFill>
                <a:latin typeface="Arial"/>
                <a:ea typeface="Arial"/>
              </a:rPr>
              <a:t>This project has received funding from the European Union’s Horizon 2020 research and innovation programme under the Marie Sklodowska-Curie grant agreement No 955944 - RE-FRACTURE2.</a:t>
            </a:r>
            <a:endParaRPr lang="hr-HR" sz="9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Google Shape;204;p22"/>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222222"/>
                </a:solidFill>
                <a:latin typeface="Arial"/>
                <a:ea typeface="Arial"/>
              </a:rPr>
              <a:t>Cracks in continuum mechanics</a:t>
            </a:r>
            <a:r>
              <a:rPr lang="en" sz="1300" b="0" strike="noStrike" spc="-1">
                <a:solidFill>
                  <a:srgbClr val="000000"/>
                </a:solidFill>
                <a:latin typeface="Arial"/>
                <a:ea typeface="Arial"/>
              </a:rPr>
              <a:t> | </a:t>
            </a:r>
            <a:r>
              <a:rPr lang="en" sz="1300" b="0" strike="noStrike" spc="-1">
                <a:solidFill>
                  <a:srgbClr val="222222"/>
                </a:solidFill>
                <a:latin typeface="Arial"/>
                <a:ea typeface="Arial"/>
              </a:rPr>
              <a:t>Simulating Cracks</a:t>
            </a:r>
            <a:r>
              <a:rPr lang="en" sz="1300" b="0" strike="noStrike" spc="-1">
                <a:solidFill>
                  <a:srgbClr val="000000"/>
                </a:solidFill>
                <a:latin typeface="Arial"/>
                <a:ea typeface="Arial"/>
              </a:rPr>
              <a:t> | </a:t>
            </a:r>
            <a:r>
              <a:rPr lang="en" sz="1300" b="0" strike="noStrike" spc="-1">
                <a:solidFill>
                  <a:srgbClr val="C3C3C3"/>
                </a:solidFill>
                <a:latin typeface="Arial"/>
                <a:ea typeface="Arial"/>
              </a:rPr>
              <a:t>In-house built Algorithm</a:t>
            </a:r>
            <a:r>
              <a:rPr lang="en" sz="1300" b="0" strike="noStrike" spc="-1">
                <a:solidFill>
                  <a:srgbClr val="000000"/>
                </a:solidFill>
                <a:latin typeface="Arial"/>
                <a:ea typeface="Arial"/>
              </a:rPr>
              <a:t> | Examples | Conclusion</a:t>
            </a:r>
            <a:endParaRPr lang="hr-HR" sz="1300" b="0" strike="noStrike" spc="-1">
              <a:latin typeface="Arial"/>
            </a:endParaRPr>
          </a:p>
        </p:txBody>
      </p:sp>
      <p:sp>
        <p:nvSpPr>
          <p:cNvPr id="238" name="PlaceHolder 1"/>
          <p:cNvSpPr>
            <a:spLocks noGrp="1"/>
          </p:cNvSpPr>
          <p:nvPr>
            <p:ph type="title"/>
          </p:nvPr>
        </p:nvSpPr>
        <p:spPr>
          <a:xfrm>
            <a:off x="311760" y="521280"/>
            <a:ext cx="589968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Case study 1 - Simple geometry </a:t>
            </a:r>
            <a:endParaRPr lang="hr-HR" sz="2800" b="0" strike="noStrike" spc="-1">
              <a:latin typeface="Arial"/>
            </a:endParaRPr>
          </a:p>
        </p:txBody>
      </p:sp>
      <p:sp>
        <p:nvSpPr>
          <p:cNvPr id="239" name="PlaceHolder 2"/>
          <p:cNvSpPr>
            <a:spLocks noGrp="1"/>
          </p:cNvSpPr>
          <p:nvPr>
            <p:ph/>
          </p:nvPr>
        </p:nvSpPr>
        <p:spPr>
          <a:xfrm>
            <a:off x="311760" y="1047960"/>
            <a:ext cx="4916520" cy="1824480"/>
          </a:xfrm>
          <a:prstGeom prst="rect">
            <a:avLst/>
          </a:prstGeom>
          <a:noFill/>
          <a:ln w="0">
            <a:noFill/>
          </a:ln>
        </p:spPr>
        <p:txBody>
          <a:bodyPr lIns="0" tIns="91440" rIns="0" bIns="91440" anchor="t">
            <a:noAutofit/>
          </a:bodyPr>
          <a:lstStyle/>
          <a:p>
            <a:pPr marL="365760" indent="-226080" algn="just">
              <a:lnSpc>
                <a:spcPct val="95000"/>
              </a:lnSpc>
              <a:spcBef>
                <a:spcPts val="434"/>
              </a:spcBef>
              <a:buClr>
                <a:srgbClr val="111111"/>
              </a:buClr>
              <a:buFont typeface="Arial"/>
              <a:buAutoNum type="arabicPeriod"/>
            </a:pPr>
            <a:r>
              <a:rPr lang="en" sz="1400" b="0" strike="noStrike" spc="-1">
                <a:solidFill>
                  <a:srgbClr val="111111"/>
                </a:solidFill>
                <a:highlight>
                  <a:srgbClr val="FFFFFF"/>
                </a:highlight>
                <a:latin typeface="Arial"/>
                <a:ea typeface="Arial"/>
              </a:rPr>
              <a:t>Input</a:t>
            </a:r>
            <a:endParaRPr lang="hr-HR" sz="1400" b="0" strike="noStrike" spc="-1">
              <a:latin typeface="Arial"/>
            </a:endParaRPr>
          </a:p>
          <a:p>
            <a:pPr marL="914400" lvl="1" indent="-317520" algn="just">
              <a:lnSpc>
                <a:spcPct val="95000"/>
              </a:lnSpc>
              <a:buClr>
                <a:srgbClr val="111111"/>
              </a:buClr>
              <a:buFont typeface="Arial"/>
              <a:buChar char="○"/>
            </a:pPr>
            <a:r>
              <a:rPr lang="en" sz="1400" b="0" strike="noStrike" spc="-1">
                <a:solidFill>
                  <a:srgbClr val="111111"/>
                </a:solidFill>
                <a:highlight>
                  <a:srgbClr val="FFFFFF"/>
                </a:highlight>
                <a:latin typeface="Arial"/>
                <a:ea typeface="Arial"/>
              </a:rPr>
              <a:t>Geometry </a:t>
            </a:r>
            <a:endParaRPr lang="hr-HR" sz="1400" b="0" strike="noStrike" spc="-1">
              <a:latin typeface="Arial"/>
            </a:endParaRPr>
          </a:p>
          <a:p>
            <a:pPr marL="914400" lvl="1" indent="-317520" algn="just">
              <a:lnSpc>
                <a:spcPct val="95000"/>
              </a:lnSpc>
              <a:buClr>
                <a:srgbClr val="111111"/>
              </a:buClr>
              <a:buFont typeface="Arial"/>
              <a:buChar char="○"/>
            </a:pPr>
            <a:r>
              <a:rPr lang="en" sz="1400" b="0" strike="noStrike" spc="-1">
                <a:solidFill>
                  <a:srgbClr val="111111"/>
                </a:solidFill>
                <a:highlight>
                  <a:srgbClr val="FFFFFF"/>
                </a:highlight>
                <a:latin typeface="Arial"/>
                <a:ea typeface="Arial"/>
              </a:rPr>
              <a:t>Mash </a:t>
            </a:r>
            <a:endParaRPr lang="hr-HR" sz="1400" b="0" strike="noStrike" spc="-1">
              <a:latin typeface="Arial"/>
            </a:endParaRPr>
          </a:p>
          <a:p>
            <a:pPr marL="914400" lvl="1" indent="-317520" algn="just">
              <a:lnSpc>
                <a:spcPct val="95000"/>
              </a:lnSpc>
              <a:buClr>
                <a:srgbClr val="111111"/>
              </a:buClr>
              <a:buFont typeface="Arial"/>
              <a:buChar char="○"/>
            </a:pPr>
            <a:r>
              <a:rPr lang="en" sz="1400" b="0" strike="noStrike" spc="-1">
                <a:solidFill>
                  <a:srgbClr val="111111"/>
                </a:solidFill>
                <a:highlight>
                  <a:srgbClr val="FFFFFF"/>
                </a:highlight>
                <a:latin typeface="Arial"/>
                <a:ea typeface="Arial"/>
              </a:rPr>
              <a:t>Boundary conditions </a:t>
            </a:r>
            <a:endParaRPr lang="hr-HR" sz="1400" b="0" strike="noStrike" spc="-1">
              <a:latin typeface="Arial"/>
            </a:endParaRPr>
          </a:p>
        </p:txBody>
      </p:sp>
      <p:pic>
        <p:nvPicPr>
          <p:cNvPr id="240" name="Google Shape;207;p22"/>
          <p:cNvPicPr/>
          <p:nvPr/>
        </p:nvPicPr>
        <p:blipFill>
          <a:blip r:embed="rId3"/>
          <a:stretch/>
        </p:blipFill>
        <p:spPr>
          <a:xfrm>
            <a:off x="0" y="0"/>
            <a:ext cx="9142920" cy="383760"/>
          </a:xfrm>
          <a:prstGeom prst="rect">
            <a:avLst/>
          </a:prstGeom>
          <a:ln w="0">
            <a:noFill/>
          </a:ln>
        </p:spPr>
      </p:pic>
      <p:grpSp>
        <p:nvGrpSpPr>
          <p:cNvPr id="241" name="Google Shape;208;p22"/>
          <p:cNvGrpSpPr/>
          <p:nvPr/>
        </p:nvGrpSpPr>
        <p:grpSpPr>
          <a:xfrm>
            <a:off x="5445000" y="1230120"/>
            <a:ext cx="2918880" cy="3173400"/>
            <a:chOff x="5445000" y="1230120"/>
            <a:chExt cx="2918880" cy="3173400"/>
          </a:xfrm>
        </p:grpSpPr>
        <p:pic>
          <p:nvPicPr>
            <p:cNvPr id="242" name="Google Shape;209;p22"/>
            <p:cNvPicPr/>
            <p:nvPr/>
          </p:nvPicPr>
          <p:blipFill>
            <a:blip r:embed="rId4"/>
            <a:stretch/>
          </p:blipFill>
          <p:spPr>
            <a:xfrm>
              <a:off x="5532120" y="1230120"/>
              <a:ext cx="2831760" cy="2854440"/>
            </a:xfrm>
            <a:prstGeom prst="rect">
              <a:avLst/>
            </a:prstGeom>
            <a:ln w="0">
              <a:noFill/>
            </a:ln>
          </p:spPr>
        </p:pic>
        <p:sp>
          <p:nvSpPr>
            <p:cNvPr id="243" name="Google Shape;210;p22"/>
            <p:cNvSpPr/>
            <p:nvPr/>
          </p:nvSpPr>
          <p:spPr>
            <a:xfrm>
              <a:off x="5623200" y="1315800"/>
              <a:ext cx="4680" cy="2671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44" name="Google Shape;211;p22"/>
            <p:cNvSpPr/>
            <p:nvPr/>
          </p:nvSpPr>
          <p:spPr>
            <a:xfrm flipH="1">
              <a:off x="5444640" y="132732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45" name="Google Shape;212;p22"/>
            <p:cNvSpPr/>
            <p:nvPr/>
          </p:nvSpPr>
          <p:spPr>
            <a:xfrm flipH="1">
              <a:off x="5444640" y="161928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46" name="Google Shape;213;p22"/>
            <p:cNvSpPr/>
            <p:nvPr/>
          </p:nvSpPr>
          <p:spPr>
            <a:xfrm flipH="1">
              <a:off x="5444640" y="191124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47" name="Google Shape;214;p22"/>
            <p:cNvSpPr/>
            <p:nvPr/>
          </p:nvSpPr>
          <p:spPr>
            <a:xfrm flipH="1">
              <a:off x="5456160" y="220320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48" name="Google Shape;215;p22"/>
            <p:cNvSpPr/>
            <p:nvPr/>
          </p:nvSpPr>
          <p:spPr>
            <a:xfrm flipH="1">
              <a:off x="5456160" y="249552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49" name="Google Shape;216;p22"/>
            <p:cNvSpPr/>
            <p:nvPr/>
          </p:nvSpPr>
          <p:spPr>
            <a:xfrm flipH="1">
              <a:off x="5456160" y="278748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50" name="Google Shape;217;p22"/>
            <p:cNvSpPr/>
            <p:nvPr/>
          </p:nvSpPr>
          <p:spPr>
            <a:xfrm flipH="1">
              <a:off x="5456160" y="307944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51" name="Google Shape;218;p22"/>
            <p:cNvSpPr/>
            <p:nvPr/>
          </p:nvSpPr>
          <p:spPr>
            <a:xfrm flipH="1">
              <a:off x="5456160" y="337140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52" name="Google Shape;219;p22"/>
            <p:cNvSpPr/>
            <p:nvPr/>
          </p:nvSpPr>
          <p:spPr>
            <a:xfrm flipH="1">
              <a:off x="5456160" y="366336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53" name="Google Shape;220;p22"/>
            <p:cNvSpPr/>
            <p:nvPr/>
          </p:nvSpPr>
          <p:spPr>
            <a:xfrm flipH="1">
              <a:off x="5444640" y="3955680"/>
              <a:ext cx="170280" cy="1422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54" name="Google Shape;221;p22"/>
            <p:cNvSpPr/>
            <p:nvPr/>
          </p:nvSpPr>
          <p:spPr>
            <a:xfrm>
              <a:off x="8313480" y="4012920"/>
              <a:ext cx="7200" cy="390600"/>
            </a:xfrm>
            <a:custGeom>
              <a:avLst/>
              <a:gdLst/>
              <a:ahLst/>
              <a:cxnLst/>
              <a:rect l="l" t="t" r="r" b="b"/>
              <a:pathLst>
                <a:path w="21600" h="21600">
                  <a:moveTo>
                    <a:pt x="0" y="0"/>
                  </a:moveTo>
                  <a:lnTo>
                    <a:pt x="21600" y="21600"/>
                  </a:lnTo>
                </a:path>
              </a:pathLst>
            </a:custGeom>
            <a:noFill/>
            <a:ln w="19050">
              <a:solidFill>
                <a:srgbClr val="FF0000"/>
              </a:solidFill>
              <a:round/>
              <a:tailEnd type="triangle" w="med" len="med"/>
            </a:ln>
          </p:spPr>
          <p:style>
            <a:lnRef idx="0">
              <a:scrgbClr r="0" g="0" b="0"/>
            </a:lnRef>
            <a:fillRef idx="0">
              <a:scrgbClr r="0" g="0" b="0"/>
            </a:fillRef>
            <a:effectRef idx="0">
              <a:scrgbClr r="0" g="0" b="0"/>
            </a:effectRef>
            <a:fontRef idx="minor"/>
          </p:style>
        </p:sp>
      </p:grpSp>
      <p:sp>
        <p:nvSpPr>
          <p:cNvPr id="255" name="Google Shape;222;p22"/>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10</a:t>
            </a:r>
            <a:endParaRPr lang="hr-HR" sz="1400" b="0" strike="noStrike" spc="-1">
              <a:latin typeface="Arial"/>
            </a:endParaRPr>
          </a:p>
        </p:txBody>
      </p:sp>
      <p:sp>
        <p:nvSpPr>
          <p:cNvPr id="256" name="Google Shape;223;p22"/>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a:t>
            </a:r>
            <a:r>
              <a:rPr lang="en" sz="1300" b="0" strike="noStrike" spc="-1">
                <a:solidFill>
                  <a:srgbClr val="FFFFFF"/>
                </a:solidFill>
                <a:latin typeface="Arial"/>
                <a:ea typeface="Arial"/>
              </a:rPr>
              <a:t>Examples </a:t>
            </a:r>
            <a:r>
              <a:rPr lang="en" sz="1300" b="0" strike="noStrike" spc="-1">
                <a:solidFill>
                  <a:srgbClr val="9E9E9E"/>
                </a:solidFill>
                <a:latin typeface="Arial"/>
                <a:ea typeface="Arial"/>
              </a:rPr>
              <a:t>| Conclusion</a:t>
            </a:r>
            <a:endParaRPr lang="hr-HR" sz="1300" b="0" strike="noStrike" spc="-1">
              <a:latin typeface="Arial"/>
            </a:endParaRPr>
          </a:p>
        </p:txBody>
      </p:sp>
      <p:pic>
        <p:nvPicPr>
          <p:cNvPr id="257" name="Google Shape;224;p22"/>
          <p:cNvPicPr/>
          <p:nvPr/>
        </p:nvPicPr>
        <p:blipFill>
          <a:blip r:embed="rId5"/>
          <a:stretch/>
        </p:blipFill>
        <p:spPr>
          <a:xfrm>
            <a:off x="5352120" y="927360"/>
            <a:ext cx="3106080" cy="3476520"/>
          </a:xfrm>
          <a:prstGeom prst="rect">
            <a:avLst/>
          </a:prstGeom>
          <a:ln w="0">
            <a:noFill/>
          </a:ln>
        </p:spPr>
      </p:pic>
      <p:pic>
        <p:nvPicPr>
          <p:cNvPr id="258" name="Google Shape;225;p22"/>
          <p:cNvPicPr/>
          <p:nvPr/>
        </p:nvPicPr>
        <p:blipFill>
          <a:blip r:embed="rId6"/>
          <a:stretch/>
        </p:blipFill>
        <p:spPr>
          <a:xfrm>
            <a:off x="5352120" y="1112400"/>
            <a:ext cx="3106080" cy="3106080"/>
          </a:xfrm>
          <a:prstGeom prst="rect">
            <a:avLst/>
          </a:prstGeom>
          <a:ln w="0">
            <a:noFill/>
          </a:ln>
        </p:spPr>
      </p:pic>
      <p:pic>
        <p:nvPicPr>
          <p:cNvPr id="259" name="Google Shape;226;p22"/>
          <p:cNvPicPr/>
          <p:nvPr/>
        </p:nvPicPr>
        <p:blipFill>
          <a:blip r:embed="rId7"/>
          <a:stretch/>
        </p:blipFill>
        <p:spPr>
          <a:xfrm>
            <a:off x="4977360" y="1146960"/>
            <a:ext cx="3578760" cy="3476520"/>
          </a:xfrm>
          <a:prstGeom prst="rect">
            <a:avLst/>
          </a:prstGeom>
          <a:ln w="0">
            <a:noFill/>
          </a:ln>
        </p:spPr>
      </p:pic>
      <p:sp>
        <p:nvSpPr>
          <p:cNvPr id="260" name="PlaceHolder 3"/>
          <p:cNvSpPr>
            <a:spLocks noGrp="1"/>
          </p:cNvSpPr>
          <p:nvPr>
            <p:ph/>
          </p:nvPr>
        </p:nvSpPr>
        <p:spPr>
          <a:xfrm>
            <a:off x="183240" y="2945520"/>
            <a:ext cx="4916520" cy="3415320"/>
          </a:xfrm>
          <a:prstGeom prst="rect">
            <a:avLst/>
          </a:prstGeom>
          <a:noFill/>
          <a:ln w="0">
            <a:noFill/>
          </a:ln>
        </p:spPr>
        <p:txBody>
          <a:bodyPr lIns="0" tIns="91440" rIns="0" bIns="91440" anchor="t">
            <a:noAutofit/>
          </a:bodyPr>
          <a:lstStyle/>
          <a:p>
            <a:pPr marL="228600" indent="-228600" algn="just">
              <a:lnSpc>
                <a:spcPct val="95000"/>
              </a:lnSpc>
              <a:spcBef>
                <a:spcPts val="434"/>
              </a:spcBef>
              <a:buClr>
                <a:srgbClr val="111111"/>
              </a:buClr>
              <a:buFont typeface="Arial"/>
              <a:buChar char="•"/>
              <a:tabLst>
                <a:tab pos="0" algn="l"/>
              </a:tabLst>
            </a:pPr>
            <a:r>
              <a:rPr lang="en" sz="1400" b="0" strike="noStrike" spc="-1">
                <a:solidFill>
                  <a:srgbClr val="111111"/>
                </a:solidFill>
                <a:highlight>
                  <a:srgbClr val="FFFFFF"/>
                </a:highlight>
                <a:latin typeface="Arial"/>
                <a:ea typeface="Arial"/>
              </a:rPr>
              <a:t>Constitutive model used:</a:t>
            </a:r>
            <a:endParaRPr lang="hr-HR" sz="1400" b="0" strike="noStrike" spc="-1">
              <a:latin typeface="Arial"/>
            </a:endParaRPr>
          </a:p>
          <a:p>
            <a:pPr marL="914400" lvl="1" indent="-317520" algn="just">
              <a:lnSpc>
                <a:spcPct val="95000"/>
              </a:lnSpc>
              <a:spcBef>
                <a:spcPts val="632"/>
              </a:spcBef>
              <a:buClr>
                <a:srgbClr val="111111"/>
              </a:buClr>
              <a:buFont typeface="Arial"/>
              <a:buChar char="○"/>
              <a:tabLst>
                <a:tab pos="0" algn="l"/>
              </a:tabLst>
            </a:pPr>
            <a:r>
              <a:rPr lang="en" sz="1400" b="0" strike="noStrike" spc="-1">
                <a:solidFill>
                  <a:srgbClr val="111111"/>
                </a:solidFill>
                <a:highlight>
                  <a:srgbClr val="FFFFFF"/>
                </a:highlight>
                <a:latin typeface="Arial"/>
                <a:ea typeface="Arial"/>
              </a:rPr>
              <a:t>Solid continuum elements</a:t>
            </a:r>
            <a:endParaRPr lang="hr-HR" sz="1400" b="0" strike="noStrike" spc="-1">
              <a:latin typeface="Arial"/>
            </a:endParaRPr>
          </a:p>
          <a:p>
            <a:pPr marL="1371600" lvl="2" indent="-317520" algn="just">
              <a:lnSpc>
                <a:spcPct val="95000"/>
              </a:lnSpc>
              <a:buClr>
                <a:srgbClr val="111111"/>
              </a:buClr>
              <a:buFont typeface="Arial"/>
              <a:buChar char="■"/>
              <a:tabLst>
                <a:tab pos="0" algn="l"/>
              </a:tabLst>
            </a:pPr>
            <a:r>
              <a:rPr lang="en" sz="1400" b="0" strike="noStrike" spc="-1">
                <a:solidFill>
                  <a:srgbClr val="111111"/>
                </a:solidFill>
                <a:highlight>
                  <a:srgbClr val="FFFFFF"/>
                </a:highlight>
                <a:latin typeface="Arial"/>
                <a:ea typeface="Arial"/>
              </a:rPr>
              <a:t>Linear elasticity</a:t>
            </a:r>
            <a:endParaRPr lang="hr-HR" sz="1400" b="0" strike="noStrike" spc="-1">
              <a:latin typeface="Arial"/>
            </a:endParaRPr>
          </a:p>
          <a:p>
            <a:pPr marL="914400" lvl="1" indent="-317520" algn="just">
              <a:lnSpc>
                <a:spcPct val="95000"/>
              </a:lnSpc>
              <a:buClr>
                <a:srgbClr val="111111"/>
              </a:buClr>
              <a:buFont typeface="Arial"/>
              <a:buChar char="○"/>
              <a:tabLst>
                <a:tab pos="0" algn="l"/>
              </a:tabLst>
            </a:pPr>
            <a:r>
              <a:rPr lang="en" sz="1400" b="0" strike="noStrike" spc="-1">
                <a:solidFill>
                  <a:srgbClr val="111111"/>
                </a:solidFill>
                <a:highlight>
                  <a:srgbClr val="FFFFFF"/>
                </a:highlight>
                <a:latin typeface="Arial"/>
                <a:ea typeface="Arial"/>
              </a:rPr>
              <a:t>Cohesive elements</a:t>
            </a:r>
            <a:endParaRPr lang="hr-HR" sz="1400" b="0" strike="noStrike" spc="-1">
              <a:latin typeface="Arial"/>
            </a:endParaRPr>
          </a:p>
          <a:p>
            <a:pPr marL="1371600" lvl="2" indent="-317520" algn="just">
              <a:lnSpc>
                <a:spcPct val="95000"/>
              </a:lnSpc>
              <a:buClr>
                <a:srgbClr val="111111"/>
              </a:buClr>
              <a:buFont typeface="Arial"/>
              <a:buChar char="■"/>
              <a:tabLst>
                <a:tab pos="0" algn="l"/>
              </a:tabLst>
            </a:pPr>
            <a:r>
              <a:rPr lang="en" sz="1400" b="0" strike="noStrike" spc="-1">
                <a:solidFill>
                  <a:srgbClr val="111111"/>
                </a:solidFill>
                <a:highlight>
                  <a:srgbClr val="FFFFFF"/>
                </a:highlight>
                <a:latin typeface="Arial"/>
                <a:ea typeface="Arial"/>
              </a:rPr>
              <a:t>Elasticity </a:t>
            </a:r>
            <a:endParaRPr lang="hr-HR" sz="1400" b="0" strike="noStrike" spc="-1">
              <a:latin typeface="Arial"/>
            </a:endParaRPr>
          </a:p>
          <a:p>
            <a:pPr marL="1371600" lvl="2" indent="-317520" algn="just">
              <a:lnSpc>
                <a:spcPct val="95000"/>
              </a:lnSpc>
              <a:buClr>
                <a:srgbClr val="111111"/>
              </a:buClr>
              <a:buFont typeface="Arial"/>
              <a:buChar char="■"/>
              <a:tabLst>
                <a:tab pos="0" algn="l"/>
              </a:tabLst>
            </a:pPr>
            <a:r>
              <a:rPr lang="en" sz="1400" b="0" strike="noStrike" spc="-1">
                <a:solidFill>
                  <a:srgbClr val="111111"/>
                </a:solidFill>
                <a:highlight>
                  <a:srgbClr val="FFFFFF"/>
                </a:highlight>
                <a:latin typeface="Arial"/>
                <a:ea typeface="Arial"/>
              </a:rPr>
              <a:t>Traction separation law </a:t>
            </a:r>
            <a:endParaRPr lang="hr-HR" sz="1400" b="0" strike="noStrike" spc="-1">
              <a:latin typeface="Arial"/>
            </a:endParaRPr>
          </a:p>
          <a:p>
            <a:pPr marL="1828800" lvl="3" indent="-317520" algn="just">
              <a:lnSpc>
                <a:spcPct val="95000"/>
              </a:lnSpc>
              <a:buClr>
                <a:srgbClr val="111111"/>
              </a:buClr>
              <a:buFont typeface="Arial"/>
              <a:buChar char="●"/>
              <a:tabLst>
                <a:tab pos="0" algn="l"/>
              </a:tabLst>
            </a:pPr>
            <a:r>
              <a:rPr lang="en" sz="1400" b="0" strike="noStrike" spc="-1">
                <a:solidFill>
                  <a:srgbClr val="111111"/>
                </a:solidFill>
                <a:highlight>
                  <a:srgbClr val="FFFFFF"/>
                </a:highlight>
                <a:latin typeface="Arial"/>
                <a:ea typeface="Arial"/>
              </a:rPr>
              <a:t>Damage criterion - MAXS</a:t>
            </a:r>
            <a:endParaRPr lang="hr-HR" sz="1400" b="0" strike="noStrike" spc="-1">
              <a:latin typeface="Arial"/>
            </a:endParaRPr>
          </a:p>
          <a:p>
            <a:pPr marL="1828800" lvl="3" indent="-317520" algn="just">
              <a:lnSpc>
                <a:spcPct val="95000"/>
              </a:lnSpc>
              <a:buClr>
                <a:srgbClr val="111111"/>
              </a:buClr>
              <a:buFont typeface="Arial"/>
              <a:buChar char="●"/>
              <a:tabLst>
                <a:tab pos="0" algn="l"/>
              </a:tabLst>
            </a:pPr>
            <a:r>
              <a:rPr lang="en" sz="1400" b="0" strike="noStrike" spc="-1">
                <a:solidFill>
                  <a:srgbClr val="111111"/>
                </a:solidFill>
                <a:highlight>
                  <a:srgbClr val="FFFFFF"/>
                </a:highlight>
                <a:latin typeface="Arial"/>
                <a:ea typeface="Arial"/>
              </a:rPr>
              <a:t>Displacement control (linear)</a:t>
            </a:r>
            <a:endParaRPr lang="hr-HR" sz="1400" b="0" strike="noStrike" spc="-1">
              <a:latin typeface="Arial"/>
            </a:endParaRPr>
          </a:p>
        </p:txBody>
      </p:sp>
      <p:sp>
        <p:nvSpPr>
          <p:cNvPr id="261" name="PlaceHolder 4"/>
          <p:cNvSpPr>
            <a:spLocks noGrp="1"/>
          </p:cNvSpPr>
          <p:nvPr>
            <p:ph/>
          </p:nvPr>
        </p:nvSpPr>
        <p:spPr>
          <a:xfrm>
            <a:off x="335520" y="1905840"/>
            <a:ext cx="4916520" cy="1824480"/>
          </a:xfrm>
          <a:prstGeom prst="rect">
            <a:avLst/>
          </a:prstGeom>
          <a:noFill/>
          <a:ln w="0">
            <a:noFill/>
          </a:ln>
        </p:spPr>
        <p:txBody>
          <a:bodyPr lIns="0" tIns="91440" rIns="0" bIns="91440" anchor="t">
            <a:noAutofit/>
          </a:bodyPr>
          <a:lstStyle/>
          <a:p>
            <a:pPr marL="457200" indent="-317520" algn="just">
              <a:lnSpc>
                <a:spcPct val="95000"/>
              </a:lnSpc>
              <a:spcBef>
                <a:spcPts val="1001"/>
              </a:spcBef>
              <a:buClr>
                <a:srgbClr val="111111"/>
              </a:buClr>
              <a:buFont typeface="Arial"/>
              <a:buAutoNum type="arabicPeriod" startAt="2"/>
            </a:pPr>
            <a:r>
              <a:rPr lang="en" sz="1400" b="0" strike="noStrike" spc="-1">
                <a:solidFill>
                  <a:srgbClr val="111111"/>
                </a:solidFill>
                <a:highlight>
                  <a:srgbClr val="FFFFFF"/>
                </a:highlight>
                <a:latin typeface="Arial"/>
                <a:ea typeface="Arial"/>
              </a:rPr>
              <a:t>First simulation </a:t>
            </a:r>
            <a:endParaRPr lang="hr-HR" sz="1400" b="0" strike="noStrike" spc="-1">
              <a:latin typeface="Arial"/>
            </a:endParaRPr>
          </a:p>
          <a:p>
            <a:pPr algn="just">
              <a:lnSpc>
                <a:spcPct val="95000"/>
              </a:lnSpc>
              <a:spcBef>
                <a:spcPts val="1199"/>
              </a:spcBef>
              <a:spcAft>
                <a:spcPts val="1199"/>
              </a:spcAft>
              <a:tabLst>
                <a:tab pos="0" algn="l"/>
              </a:tabLst>
            </a:pPr>
            <a:endParaRPr lang="hr-HR" sz="1400" b="0" strike="noStrike" spc="-1">
              <a:latin typeface="Arial"/>
            </a:endParaRPr>
          </a:p>
        </p:txBody>
      </p:sp>
      <p:sp>
        <p:nvSpPr>
          <p:cNvPr id="262" name="PlaceHolder 5"/>
          <p:cNvSpPr>
            <a:spLocks noGrp="1"/>
          </p:cNvSpPr>
          <p:nvPr>
            <p:ph/>
          </p:nvPr>
        </p:nvSpPr>
        <p:spPr>
          <a:xfrm>
            <a:off x="340200" y="2156760"/>
            <a:ext cx="4916520" cy="1824480"/>
          </a:xfrm>
          <a:prstGeom prst="rect">
            <a:avLst/>
          </a:prstGeom>
          <a:noFill/>
          <a:ln w="0">
            <a:noFill/>
          </a:ln>
        </p:spPr>
        <p:txBody>
          <a:bodyPr lIns="0" tIns="91440" rIns="0" bIns="91440" anchor="t">
            <a:noAutofit/>
          </a:bodyPr>
          <a:lstStyle/>
          <a:p>
            <a:pPr marL="457200" indent="-317520" algn="just">
              <a:lnSpc>
                <a:spcPct val="95000"/>
              </a:lnSpc>
              <a:spcBef>
                <a:spcPts val="717"/>
              </a:spcBef>
              <a:buClr>
                <a:srgbClr val="111111"/>
              </a:buClr>
              <a:buFont typeface="Arial"/>
              <a:buAutoNum type="arabicPeriod" startAt="3"/>
            </a:pPr>
            <a:r>
              <a:rPr lang="en" sz="1400" b="0" strike="noStrike" spc="-1">
                <a:solidFill>
                  <a:srgbClr val="111111"/>
                </a:solidFill>
                <a:highlight>
                  <a:srgbClr val="FFFFFF"/>
                </a:highlight>
                <a:latin typeface="Arial"/>
                <a:ea typeface="Arial"/>
              </a:rPr>
              <a:t>Post-processing </a:t>
            </a:r>
            <a:endParaRPr lang="hr-HR" sz="1400" b="0" strike="noStrike" spc="-1">
              <a:latin typeface="Arial"/>
            </a:endParaRPr>
          </a:p>
          <a:p>
            <a:pPr marL="914400" lvl="1" indent="-317520" algn="just">
              <a:lnSpc>
                <a:spcPct val="95000"/>
              </a:lnSpc>
              <a:spcBef>
                <a:spcPts val="215"/>
              </a:spcBef>
              <a:buClr>
                <a:srgbClr val="111111"/>
              </a:buClr>
              <a:buFont typeface="Arial"/>
              <a:buChar char="○"/>
            </a:pPr>
            <a:r>
              <a:rPr lang="en" sz="1400" b="0" strike="noStrike" spc="-1">
                <a:solidFill>
                  <a:srgbClr val="111111"/>
                </a:solidFill>
                <a:highlight>
                  <a:srgbClr val="FFFFFF"/>
                </a:highlight>
                <a:latin typeface="Arial"/>
                <a:ea typeface="Arial"/>
              </a:rPr>
              <a:t>Cohesive elements implemented </a:t>
            </a:r>
            <a:endParaRPr lang="hr-HR" sz="1400" b="0" strike="noStrike" spc="-1">
              <a:latin typeface="Arial"/>
            </a:endParaRPr>
          </a:p>
          <a:p>
            <a:pPr algn="just">
              <a:lnSpc>
                <a:spcPct val="95000"/>
              </a:lnSpc>
              <a:spcBef>
                <a:spcPts val="916"/>
              </a:spcBef>
              <a:spcAft>
                <a:spcPts val="916"/>
              </a:spcAft>
              <a:tabLst>
                <a:tab pos="0" algn="l"/>
              </a:tabLst>
            </a:pPr>
            <a:endParaRPr lang="hr-HR" sz="1400" b="0" strike="noStrike" spc="-1">
              <a:latin typeface="Arial"/>
            </a:endParaRPr>
          </a:p>
        </p:txBody>
      </p:sp>
      <p:sp>
        <p:nvSpPr>
          <p:cNvPr id="263" name="PlaceHolder 6"/>
          <p:cNvSpPr>
            <a:spLocks noGrp="1"/>
          </p:cNvSpPr>
          <p:nvPr>
            <p:ph/>
          </p:nvPr>
        </p:nvSpPr>
        <p:spPr>
          <a:xfrm>
            <a:off x="366840" y="2620080"/>
            <a:ext cx="4916520" cy="1824480"/>
          </a:xfrm>
          <a:prstGeom prst="rect">
            <a:avLst/>
          </a:prstGeom>
          <a:noFill/>
          <a:ln w="0">
            <a:noFill/>
          </a:ln>
        </p:spPr>
        <p:txBody>
          <a:bodyPr lIns="0" tIns="91440" rIns="0" bIns="91440" anchor="t">
            <a:noAutofit/>
          </a:bodyPr>
          <a:lstStyle/>
          <a:p>
            <a:pPr marL="457200" indent="-317520" algn="just">
              <a:lnSpc>
                <a:spcPct val="95000"/>
              </a:lnSpc>
              <a:spcBef>
                <a:spcPts val="1001"/>
              </a:spcBef>
              <a:buClr>
                <a:srgbClr val="111111"/>
              </a:buClr>
              <a:buFont typeface="Arial"/>
              <a:buAutoNum type="arabicPeriod" startAt="4"/>
            </a:pPr>
            <a:r>
              <a:rPr lang="en" sz="1400" b="0" strike="noStrike" spc="-1">
                <a:solidFill>
                  <a:srgbClr val="111111"/>
                </a:solidFill>
                <a:highlight>
                  <a:srgbClr val="FFFFFF"/>
                </a:highlight>
                <a:latin typeface="Arial"/>
                <a:ea typeface="Arial"/>
              </a:rPr>
              <a:t>Second simulation </a:t>
            </a:r>
            <a:endParaRPr lang="hr-HR" sz="1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xit" fill="hold" nodeType="clickEffect">
                                  <p:stCondLst>
                                    <p:cond delay="0"/>
                                  </p:stCondLst>
                                  <p:childTnLst>
                                    <p:set>
                                      <p:cBhvr>
                                        <p:cTn id="6" dur="1" fill="hold">
                                          <p:stCondLst>
                                            <p:cond delay="1000"/>
                                          </p:stCondLst>
                                        </p:cTn>
                                        <p:tgtEl>
                                          <p:spTgt spid="241"/>
                                        </p:tgtEl>
                                        <p:attrNameLst>
                                          <p:attrName>style.visibility</p:attrName>
                                        </p:attrNameLst>
                                      </p:cBhvr>
                                      <p:to>
                                        <p:strVal val="hidden"/>
                                      </p:to>
                                    </p:set>
                                  </p:childTnLst>
                                </p:cTn>
                              </p:par>
                              <p:par>
                                <p:cTn id="7" presetID="10" presetClass="entr" fill="hold" nodeType="withEffect">
                                  <p:stCondLst>
                                    <p:cond delay="0"/>
                                  </p:stCondLst>
                                  <p:childTnLst>
                                    <p:set>
                                      <p:cBhvr>
                                        <p:cTn id="8" dur="1" fill="hold">
                                          <p:stCondLst>
                                            <p:cond delay="0"/>
                                          </p:stCondLst>
                                        </p:cTn>
                                        <p:tgtEl>
                                          <p:spTgt spid="257"/>
                                        </p:tgtEl>
                                        <p:attrNameLst>
                                          <p:attrName>style.visibility</p:attrName>
                                        </p:attrNameLst>
                                      </p:cBhvr>
                                      <p:to>
                                        <p:strVal val="visible"/>
                                      </p:to>
                                    </p:set>
                                    <p:animEffect transition="in" filter="fade">
                                      <p:cBhvr additive="repl">
                                        <p:cTn id="9" dur="1000"/>
                                        <p:tgtEl>
                                          <p:spTgt spid="257"/>
                                        </p:tgtEl>
                                      </p:cBhvr>
                                    </p:animEffect>
                                  </p:childTnLst>
                                </p:cTn>
                              </p:par>
                              <p:par>
                                <p:cTn id="10" presetID="1" presetClass="entr" fill="hold" nodeType="withEffect">
                                  <p:stCondLst>
                                    <p:cond delay="0"/>
                                  </p:stCondLst>
                                  <p:childTnLst>
                                    <p:set>
                                      <p:cBhvr>
                                        <p:cTn id="11" dur="1" fill="hold">
                                          <p:stCondLst>
                                            <p:cond delay="0"/>
                                          </p:stCondLst>
                                        </p:cTn>
                                        <p:tgtEl>
                                          <p:spTgt spid="26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fill="hold" nodeType="clickEffect">
                                  <p:stCondLst>
                                    <p:cond delay="0"/>
                                  </p:stCondLst>
                                  <p:childTnLst>
                                    <p:set>
                                      <p:cBhvr>
                                        <p:cTn id="15" dur="1" fill="hold">
                                          <p:stCondLst>
                                            <p:cond delay="1000"/>
                                          </p:stCondLst>
                                        </p:cTn>
                                        <p:tgtEl>
                                          <p:spTgt spid="257"/>
                                        </p:tgtEl>
                                        <p:attrNameLst>
                                          <p:attrName>style.visibility</p:attrName>
                                        </p:attrNameLst>
                                      </p:cBhvr>
                                      <p:to>
                                        <p:strVal val="hidden"/>
                                      </p:to>
                                    </p:set>
                                  </p:childTnLst>
                                </p:cTn>
                              </p:par>
                              <p:par>
                                <p:cTn id="16" presetID="10" presetClass="entr" fill="hold" nodeType="withEffect">
                                  <p:stCondLst>
                                    <p:cond delay="0"/>
                                  </p:stCondLst>
                                  <p:childTnLst>
                                    <p:set>
                                      <p:cBhvr>
                                        <p:cTn id="17" dur="1" fill="hold">
                                          <p:stCondLst>
                                            <p:cond delay="0"/>
                                          </p:stCondLst>
                                        </p:cTn>
                                        <p:tgtEl>
                                          <p:spTgt spid="258"/>
                                        </p:tgtEl>
                                        <p:attrNameLst>
                                          <p:attrName>style.visibility</p:attrName>
                                        </p:attrNameLst>
                                      </p:cBhvr>
                                      <p:to>
                                        <p:strVal val="visible"/>
                                      </p:to>
                                    </p:set>
                                    <p:animEffect transition="in" filter="fade">
                                      <p:cBhvr additive="repl">
                                        <p:cTn id="18" dur="1000"/>
                                        <p:tgtEl>
                                          <p:spTgt spid="258"/>
                                        </p:tgtEl>
                                      </p:cBhvr>
                                    </p:animEffect>
                                  </p:childTnLst>
                                </p:cTn>
                              </p:par>
                              <p:par>
                                <p:cTn id="19" presetID="1" presetClass="entr" fill="hold" nodeType="withEffect">
                                  <p:stCondLst>
                                    <p:cond delay="0"/>
                                  </p:stCondLst>
                                  <p:childTnLst>
                                    <p:set>
                                      <p:cBhvr>
                                        <p:cTn id="20" dur="1" fill="hold">
                                          <p:stCondLst>
                                            <p:cond delay="0"/>
                                          </p:stCondLst>
                                        </p:cTn>
                                        <p:tgtEl>
                                          <p:spTgt spid="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fill="hold" nodeType="clickEffect">
                                  <p:stCondLst>
                                    <p:cond delay="0"/>
                                  </p:stCondLst>
                                  <p:childTnLst>
                                    <p:set>
                                      <p:cBhvr>
                                        <p:cTn id="24" dur="1" fill="hold">
                                          <p:stCondLst>
                                            <p:cond delay="1000"/>
                                          </p:stCondLst>
                                        </p:cTn>
                                        <p:tgtEl>
                                          <p:spTgt spid="258"/>
                                        </p:tgtEl>
                                        <p:attrNameLst>
                                          <p:attrName>style.visibility</p:attrName>
                                        </p:attrNameLst>
                                      </p:cBhvr>
                                      <p:to>
                                        <p:strVal val="hidden"/>
                                      </p:to>
                                    </p:set>
                                  </p:childTnLst>
                                </p:cTn>
                              </p:par>
                              <p:par>
                                <p:cTn id="25" presetID="10" presetClass="entr" fill="hold" nodeType="withEffect">
                                  <p:stCondLst>
                                    <p:cond delay="0"/>
                                  </p:stCondLst>
                                  <p:childTnLst>
                                    <p:set>
                                      <p:cBhvr>
                                        <p:cTn id="26" dur="1" fill="hold">
                                          <p:stCondLst>
                                            <p:cond delay="0"/>
                                          </p:stCondLst>
                                        </p:cTn>
                                        <p:tgtEl>
                                          <p:spTgt spid="259"/>
                                        </p:tgtEl>
                                        <p:attrNameLst>
                                          <p:attrName>style.visibility</p:attrName>
                                        </p:attrNameLst>
                                      </p:cBhvr>
                                      <p:to>
                                        <p:strVal val="visible"/>
                                      </p:to>
                                    </p:set>
                                    <p:animEffect transition="in" filter="fade">
                                      <p:cBhvr additive="repl">
                                        <p:cTn id="27" dur="1000"/>
                                        <p:tgtEl>
                                          <p:spTgt spid="259"/>
                                        </p:tgtEl>
                                      </p:cBhvr>
                                    </p:animEffect>
                                  </p:childTnLst>
                                </p:cTn>
                              </p:par>
                              <p:par>
                                <p:cTn id="28" presetID="1" presetClass="entr" fill="hold" nodeType="withEffect">
                                  <p:stCondLst>
                                    <p:cond delay="0"/>
                                  </p:stCondLst>
                                  <p:childTnLst>
                                    <p:set>
                                      <p:cBhvr>
                                        <p:cTn id="29" dur="1" fill="hold">
                                          <p:stCondLst>
                                            <p:cond delay="0"/>
                                          </p:stCondLst>
                                        </p:cTn>
                                        <p:tgtEl>
                                          <p:spTgt spid="263"/>
                                        </p:tgtEl>
                                        <p:attrNameLst>
                                          <p:attrName>style.visibility</p:attrName>
                                        </p:attrNameLst>
                                      </p:cBhvr>
                                      <p:to>
                                        <p:strVal val="visible"/>
                                      </p:to>
                                    </p:set>
                                  </p:childTnLst>
                                </p:cTn>
                              </p:par>
                            </p:childTnLst>
                          </p:cTn>
                        </p:par>
                        <p:par>
                          <p:cTn id="30" fill="hold">
                            <p:stCondLst>
                              <p:cond delay="1000"/>
                            </p:stCondLst>
                            <p:childTnLst>
                              <p:par>
                                <p:cTn id="31" presetID="1" presetClass="entr" fill="hold" nodeType="afterEffect">
                                  <p:stCondLst>
                                    <p:cond delay="0"/>
                                  </p:stCondLst>
                                  <p:childTnLst>
                                    <p:set>
                                      <p:cBhvr>
                                        <p:cTn id="32"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 name="Google Shape;235;p23"/>
          <p:cNvGrpSpPr/>
          <p:nvPr/>
        </p:nvGrpSpPr>
        <p:grpSpPr>
          <a:xfrm>
            <a:off x="2080080" y="1505160"/>
            <a:ext cx="4426560" cy="3050280"/>
            <a:chOff x="2080080" y="1505160"/>
            <a:chExt cx="4426560" cy="3050280"/>
          </a:xfrm>
        </p:grpSpPr>
        <p:pic>
          <p:nvPicPr>
            <p:cNvPr id="265" name="Google Shape;236;p23"/>
            <p:cNvPicPr/>
            <p:nvPr/>
          </p:nvPicPr>
          <p:blipFill>
            <a:blip r:embed="rId3"/>
            <a:stretch/>
          </p:blipFill>
          <p:spPr>
            <a:xfrm>
              <a:off x="2080080" y="1550160"/>
              <a:ext cx="4426560" cy="3005280"/>
            </a:xfrm>
            <a:prstGeom prst="rect">
              <a:avLst/>
            </a:prstGeom>
            <a:ln w="0">
              <a:noFill/>
            </a:ln>
          </p:spPr>
        </p:pic>
        <p:sp>
          <p:nvSpPr>
            <p:cNvPr id="266" name="Google Shape;237;p23"/>
            <p:cNvSpPr/>
            <p:nvPr/>
          </p:nvSpPr>
          <p:spPr>
            <a:xfrm rot="10800000" flipH="1">
              <a:off x="220212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67" name="Google Shape;238;p23"/>
            <p:cNvSpPr/>
            <p:nvPr/>
          </p:nvSpPr>
          <p:spPr>
            <a:xfrm rot="10800000" flipH="1">
              <a:off x="233568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68" name="Google Shape;239;p23"/>
            <p:cNvSpPr/>
            <p:nvPr/>
          </p:nvSpPr>
          <p:spPr>
            <a:xfrm rot="10800000" flipH="1">
              <a:off x="246888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69" name="Google Shape;240;p23"/>
            <p:cNvSpPr/>
            <p:nvPr/>
          </p:nvSpPr>
          <p:spPr>
            <a:xfrm rot="10800000" flipH="1">
              <a:off x="260244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70" name="Google Shape;241;p23"/>
            <p:cNvSpPr/>
            <p:nvPr/>
          </p:nvSpPr>
          <p:spPr>
            <a:xfrm rot="10800000" flipH="1">
              <a:off x="273564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71" name="Google Shape;242;p23"/>
            <p:cNvSpPr/>
            <p:nvPr/>
          </p:nvSpPr>
          <p:spPr>
            <a:xfrm rot="10800000" flipH="1">
              <a:off x="286920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72" name="Google Shape;243;p23"/>
            <p:cNvSpPr/>
            <p:nvPr/>
          </p:nvSpPr>
          <p:spPr>
            <a:xfrm rot="10800000" flipH="1">
              <a:off x="300240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73" name="Google Shape;244;p23"/>
            <p:cNvSpPr/>
            <p:nvPr/>
          </p:nvSpPr>
          <p:spPr>
            <a:xfrm rot="10800000" flipH="1">
              <a:off x="3135960" y="1505160"/>
              <a:ext cx="119160" cy="17676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74" name="Google Shape;245;p23"/>
            <p:cNvSpPr/>
            <p:nvPr/>
          </p:nvSpPr>
          <p:spPr>
            <a:xfrm>
              <a:off x="2209320" y="1674720"/>
              <a:ext cx="1032840" cy="36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75" name="Google Shape;246;p23"/>
            <p:cNvSpPr/>
            <p:nvPr/>
          </p:nvSpPr>
          <p:spPr>
            <a:xfrm>
              <a:off x="5844960" y="2535840"/>
              <a:ext cx="360" cy="24804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276" name="Google Shape;247;p23"/>
            <p:cNvSpPr/>
            <p:nvPr/>
          </p:nvSpPr>
          <p:spPr>
            <a:xfrm>
              <a:off x="5969160" y="2535840"/>
              <a:ext cx="360" cy="24804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277" name="Google Shape;248;p23"/>
            <p:cNvSpPr/>
            <p:nvPr/>
          </p:nvSpPr>
          <p:spPr>
            <a:xfrm>
              <a:off x="6093360" y="2535840"/>
              <a:ext cx="360" cy="24804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278" name="Google Shape;249;p23"/>
            <p:cNvSpPr/>
            <p:nvPr/>
          </p:nvSpPr>
          <p:spPr>
            <a:xfrm>
              <a:off x="6217560" y="2535840"/>
              <a:ext cx="360" cy="24804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279" name="Google Shape;250;p23"/>
            <p:cNvSpPr/>
            <p:nvPr/>
          </p:nvSpPr>
          <p:spPr>
            <a:xfrm>
              <a:off x="6355440" y="2535840"/>
              <a:ext cx="360" cy="24804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grpSp>
      <p:sp>
        <p:nvSpPr>
          <p:cNvPr id="280" name="Google Shape;251;p23"/>
          <p:cNvSpPr/>
          <p:nvPr/>
        </p:nvSpPr>
        <p:spPr>
          <a:xfrm rot="8317800">
            <a:off x="3100320" y="3101040"/>
            <a:ext cx="678960" cy="115560"/>
          </a:xfrm>
          <a:prstGeom prst="rightArrow">
            <a:avLst>
              <a:gd name="adj1" fmla="val 50000"/>
              <a:gd name="adj2" fmla="val 50000"/>
            </a:avLst>
          </a:prstGeom>
          <a:solidFill>
            <a:srgbClr val="FF0000"/>
          </a:solidFill>
          <a:ln w="9525">
            <a:solidFill>
              <a:srgbClr val="595959"/>
            </a:solidFill>
            <a:round/>
          </a:ln>
        </p:spPr>
        <p:style>
          <a:lnRef idx="0">
            <a:scrgbClr r="0" g="0" b="0"/>
          </a:lnRef>
          <a:fillRef idx="0">
            <a:scrgbClr r="0" g="0" b="0"/>
          </a:fillRef>
          <a:effectRef idx="0">
            <a:scrgbClr r="0" g="0" b="0"/>
          </a:effectRef>
          <a:fontRef idx="minor"/>
        </p:style>
      </p:sp>
      <p:sp>
        <p:nvSpPr>
          <p:cNvPr id="281"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Case study 2 - More complex geometry</a:t>
            </a:r>
            <a:endParaRPr lang="hr-HR" sz="2800" b="0" strike="noStrike" spc="-1">
              <a:latin typeface="Arial"/>
            </a:endParaRPr>
          </a:p>
        </p:txBody>
      </p:sp>
      <p:pic>
        <p:nvPicPr>
          <p:cNvPr id="282" name="Google Shape;253;p23"/>
          <p:cNvPicPr/>
          <p:nvPr/>
        </p:nvPicPr>
        <p:blipFill>
          <a:blip r:embed="rId4"/>
          <a:stretch/>
        </p:blipFill>
        <p:spPr>
          <a:xfrm>
            <a:off x="0" y="0"/>
            <a:ext cx="9142920" cy="383760"/>
          </a:xfrm>
          <a:prstGeom prst="rect">
            <a:avLst/>
          </a:prstGeom>
          <a:ln w="0">
            <a:noFill/>
          </a:ln>
        </p:spPr>
      </p:pic>
      <p:sp>
        <p:nvSpPr>
          <p:cNvPr id="283" name="Google Shape;254;p23"/>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r>
              <a:rPr lang="en" sz="1400" b="0" strike="noStrike" spc="-1">
                <a:solidFill>
                  <a:srgbClr val="000000"/>
                </a:solidFill>
                <a:latin typeface="Arial"/>
                <a:ea typeface="Arial"/>
              </a:rPr>
              <a:t>11</a:t>
            </a:r>
            <a:endParaRPr lang="hr-HR" sz="1400" b="0" strike="noStrike" spc="-1">
              <a:latin typeface="Arial"/>
            </a:endParaRPr>
          </a:p>
        </p:txBody>
      </p:sp>
      <p:sp>
        <p:nvSpPr>
          <p:cNvPr id="284" name="Google Shape;255;p23"/>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a:t>
            </a:r>
            <a:r>
              <a:rPr lang="en" sz="1300" b="0" strike="noStrike" spc="-1">
                <a:solidFill>
                  <a:srgbClr val="FFFFFF"/>
                </a:solidFill>
                <a:latin typeface="Arial"/>
                <a:ea typeface="Arial"/>
              </a:rPr>
              <a:t>Examples </a:t>
            </a:r>
            <a:r>
              <a:rPr lang="en" sz="1300" b="0" strike="noStrike" spc="-1">
                <a:solidFill>
                  <a:srgbClr val="9E9E9E"/>
                </a:solidFill>
                <a:latin typeface="Arial"/>
                <a:ea typeface="Arial"/>
              </a:rPr>
              <a:t>| Conclusion</a:t>
            </a:r>
            <a:endParaRPr lang="hr-HR" sz="1300" b="0" strike="noStrike" spc="-1">
              <a:latin typeface="Arial"/>
            </a:endParaRPr>
          </a:p>
        </p:txBody>
      </p:sp>
      <p:grpSp>
        <p:nvGrpSpPr>
          <p:cNvPr id="285" name="Google Shape;256;p23"/>
          <p:cNvGrpSpPr/>
          <p:nvPr/>
        </p:nvGrpSpPr>
        <p:grpSpPr>
          <a:xfrm>
            <a:off x="1945080" y="1230120"/>
            <a:ext cx="5385600" cy="3483000"/>
            <a:chOff x="1945080" y="1230120"/>
            <a:chExt cx="5385600" cy="3483000"/>
          </a:xfrm>
        </p:grpSpPr>
        <p:grpSp>
          <p:nvGrpSpPr>
            <p:cNvPr id="286" name="Google Shape;257;p23"/>
            <p:cNvGrpSpPr/>
            <p:nvPr/>
          </p:nvGrpSpPr>
          <p:grpSpPr>
            <a:xfrm>
              <a:off x="3308400" y="2313000"/>
              <a:ext cx="3586680" cy="2065680"/>
              <a:chOff x="3308400" y="2313000"/>
              <a:chExt cx="3586680" cy="2065680"/>
            </a:xfrm>
          </p:grpSpPr>
          <p:pic>
            <p:nvPicPr>
              <p:cNvPr id="287" name="Google Shape;258;p23"/>
              <p:cNvPicPr/>
              <p:nvPr/>
            </p:nvPicPr>
            <p:blipFill>
              <a:blip r:embed="rId3"/>
              <a:stretch/>
            </p:blipFill>
            <p:spPr>
              <a:xfrm>
                <a:off x="3308400" y="2343240"/>
                <a:ext cx="3586680" cy="2035440"/>
              </a:xfrm>
              <a:prstGeom prst="rect">
                <a:avLst/>
              </a:prstGeom>
              <a:ln w="0">
                <a:noFill/>
              </a:ln>
            </p:spPr>
          </p:pic>
          <p:sp>
            <p:nvSpPr>
              <p:cNvPr id="288" name="Google Shape;259;p23"/>
              <p:cNvSpPr/>
              <p:nvPr/>
            </p:nvSpPr>
            <p:spPr>
              <a:xfrm rot="10800000" flipH="1">
                <a:off x="340740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89" name="Google Shape;260;p23"/>
              <p:cNvSpPr/>
              <p:nvPr/>
            </p:nvSpPr>
            <p:spPr>
              <a:xfrm rot="10800000" flipH="1">
                <a:off x="351576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90" name="Google Shape;261;p23"/>
              <p:cNvSpPr/>
              <p:nvPr/>
            </p:nvSpPr>
            <p:spPr>
              <a:xfrm rot="10800000" flipH="1">
                <a:off x="362376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91" name="Google Shape;262;p23"/>
              <p:cNvSpPr/>
              <p:nvPr/>
            </p:nvSpPr>
            <p:spPr>
              <a:xfrm rot="10800000" flipH="1">
                <a:off x="373176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92" name="Google Shape;263;p23"/>
              <p:cNvSpPr/>
              <p:nvPr/>
            </p:nvSpPr>
            <p:spPr>
              <a:xfrm rot="10800000" flipH="1">
                <a:off x="383976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93" name="Google Shape;264;p23"/>
              <p:cNvSpPr/>
              <p:nvPr/>
            </p:nvSpPr>
            <p:spPr>
              <a:xfrm rot="10800000" flipH="1">
                <a:off x="394776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94" name="Google Shape;265;p23"/>
              <p:cNvSpPr/>
              <p:nvPr/>
            </p:nvSpPr>
            <p:spPr>
              <a:xfrm rot="10800000" flipH="1">
                <a:off x="405612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95" name="Google Shape;266;p23"/>
              <p:cNvSpPr/>
              <p:nvPr/>
            </p:nvSpPr>
            <p:spPr>
              <a:xfrm rot="10800000" flipH="1">
                <a:off x="4164120" y="2313000"/>
                <a:ext cx="96120" cy="1195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96" name="Google Shape;267;p23"/>
              <p:cNvSpPr/>
              <p:nvPr/>
            </p:nvSpPr>
            <p:spPr>
              <a:xfrm>
                <a:off x="3413160" y="2427480"/>
                <a:ext cx="837000" cy="36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97" name="Google Shape;268;p23"/>
              <p:cNvSpPr/>
              <p:nvPr/>
            </p:nvSpPr>
            <p:spPr>
              <a:xfrm>
                <a:off x="6359040" y="3011040"/>
                <a:ext cx="360" cy="16776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298" name="Google Shape;269;p23"/>
              <p:cNvSpPr/>
              <p:nvPr/>
            </p:nvSpPr>
            <p:spPr>
              <a:xfrm>
                <a:off x="6459840" y="3011040"/>
                <a:ext cx="360" cy="16776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299" name="Google Shape;270;p23"/>
              <p:cNvSpPr/>
              <p:nvPr/>
            </p:nvSpPr>
            <p:spPr>
              <a:xfrm>
                <a:off x="6560640" y="3011040"/>
                <a:ext cx="360" cy="16776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300" name="Google Shape;271;p23"/>
              <p:cNvSpPr/>
              <p:nvPr/>
            </p:nvSpPr>
            <p:spPr>
              <a:xfrm>
                <a:off x="6661080" y="3011040"/>
                <a:ext cx="360" cy="16776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sp>
            <p:nvSpPr>
              <p:cNvPr id="301" name="Google Shape;272;p23"/>
              <p:cNvSpPr/>
              <p:nvPr/>
            </p:nvSpPr>
            <p:spPr>
              <a:xfrm>
                <a:off x="6772680" y="3011040"/>
                <a:ext cx="360" cy="167760"/>
              </a:xfrm>
              <a:custGeom>
                <a:avLst/>
                <a:gdLst/>
                <a:ahLst/>
                <a:cxnLst/>
                <a:rect l="l" t="t" r="r" b="b"/>
                <a:pathLst>
                  <a:path w="21600" h="21600">
                    <a:moveTo>
                      <a:pt x="0" y="0"/>
                    </a:moveTo>
                    <a:lnTo>
                      <a:pt x="21600" y="21600"/>
                    </a:lnTo>
                  </a:path>
                </a:pathLst>
              </a:custGeom>
              <a:noFill/>
              <a:ln w="9525">
                <a:solidFill>
                  <a:srgbClr val="FF0000"/>
                </a:solidFill>
                <a:round/>
                <a:tailEnd type="triangle" w="med" len="med"/>
              </a:ln>
            </p:spPr>
            <p:style>
              <a:lnRef idx="0">
                <a:scrgbClr r="0" g="0" b="0"/>
              </a:lnRef>
              <a:fillRef idx="0">
                <a:scrgbClr r="0" g="0" b="0"/>
              </a:fillRef>
              <a:effectRef idx="0">
                <a:scrgbClr r="0" g="0" b="0"/>
              </a:effectRef>
              <a:fontRef idx="minor"/>
            </p:style>
          </p:sp>
        </p:grpSp>
        <p:sp>
          <p:nvSpPr>
            <p:cNvPr id="302" name="Google Shape;273;p23"/>
            <p:cNvSpPr/>
            <p:nvPr/>
          </p:nvSpPr>
          <p:spPr>
            <a:xfrm rot="8317200">
              <a:off x="4135320" y="3403800"/>
              <a:ext cx="549720" cy="77760"/>
            </a:xfrm>
            <a:prstGeom prst="rightArrow">
              <a:avLst>
                <a:gd name="adj1" fmla="val 50000"/>
                <a:gd name="adj2" fmla="val 50000"/>
              </a:avLst>
            </a:prstGeom>
            <a:solidFill>
              <a:srgbClr val="FF0000"/>
            </a:solidFill>
            <a:ln w="9525">
              <a:solidFill>
                <a:srgbClr val="595959"/>
              </a:solidFill>
              <a:round/>
            </a:ln>
          </p:spPr>
          <p:style>
            <a:lnRef idx="0">
              <a:scrgbClr r="0" g="0" b="0"/>
            </a:lnRef>
            <a:fillRef idx="0">
              <a:scrgbClr r="0" g="0" b="0"/>
            </a:fillRef>
            <a:effectRef idx="0">
              <a:scrgbClr r="0" g="0" b="0"/>
            </a:effectRef>
            <a:fontRef idx="minor"/>
          </p:style>
        </p:sp>
        <p:grpSp>
          <p:nvGrpSpPr>
            <p:cNvPr id="303" name="Google Shape;274;p23"/>
            <p:cNvGrpSpPr/>
            <p:nvPr/>
          </p:nvGrpSpPr>
          <p:grpSpPr>
            <a:xfrm>
              <a:off x="1945080" y="1230120"/>
              <a:ext cx="5385600" cy="3483000"/>
              <a:chOff x="1945080" y="1230120"/>
              <a:chExt cx="5385600" cy="3483000"/>
            </a:xfrm>
          </p:grpSpPr>
          <p:pic>
            <p:nvPicPr>
              <p:cNvPr id="304" name="Google Shape;275;p23"/>
              <p:cNvPicPr/>
              <p:nvPr/>
            </p:nvPicPr>
            <p:blipFill>
              <a:blip r:embed="rId5"/>
              <a:stretch/>
            </p:blipFill>
            <p:spPr>
              <a:xfrm>
                <a:off x="1945080" y="1230120"/>
                <a:ext cx="5385600" cy="3483000"/>
              </a:xfrm>
              <a:prstGeom prst="rect">
                <a:avLst/>
              </a:prstGeom>
              <a:ln w="0">
                <a:noFill/>
              </a:ln>
            </p:spPr>
          </p:pic>
          <p:sp>
            <p:nvSpPr>
              <p:cNvPr id="305" name="Google Shape;276;p23"/>
              <p:cNvSpPr/>
              <p:nvPr/>
            </p:nvSpPr>
            <p:spPr>
              <a:xfrm rot="10800000" flipH="1">
                <a:off x="3267000" y="3353400"/>
                <a:ext cx="42480" cy="20160"/>
              </a:xfrm>
              <a:custGeom>
                <a:avLst/>
                <a:gdLst/>
                <a:ahLst/>
                <a:cxnLst/>
                <a:rect l="l" t="t" r="r" b="b"/>
                <a:pathLst>
                  <a:path w="21600" h="21600">
                    <a:moveTo>
                      <a:pt x="0" y="0"/>
                    </a:moveTo>
                    <a:lnTo>
                      <a:pt x="21600" y="21600"/>
                    </a:lnTo>
                  </a:path>
                </a:pathLst>
              </a:custGeom>
              <a:noFill/>
              <a:ln w="9525">
                <a:solidFill>
                  <a:srgbClr val="0000FF"/>
                </a:solidFill>
                <a:round/>
              </a:ln>
            </p:spPr>
            <p:style>
              <a:lnRef idx="0">
                <a:scrgbClr r="0" g="0" b="0"/>
              </a:lnRef>
              <a:fillRef idx="0">
                <a:scrgbClr r="0" g="0" b="0"/>
              </a:fillRef>
              <a:effectRef idx="0">
                <a:scrgbClr r="0" g="0" b="0"/>
              </a:effectRef>
              <a:fontRef idx="minor"/>
            </p:style>
          </p:sp>
        </p:grpSp>
        <p:sp>
          <p:nvSpPr>
            <p:cNvPr id="306" name="Google Shape;277;p23"/>
            <p:cNvSpPr/>
            <p:nvPr/>
          </p:nvSpPr>
          <p:spPr>
            <a:xfrm rot="10800000" flipH="1">
              <a:off x="3310200" y="3299400"/>
              <a:ext cx="80640" cy="57600"/>
            </a:xfrm>
            <a:custGeom>
              <a:avLst/>
              <a:gdLst/>
              <a:ahLst/>
              <a:cxnLst/>
              <a:rect l="l" t="t" r="r" b="b"/>
              <a:pathLst>
                <a:path w="21600" h="21600">
                  <a:moveTo>
                    <a:pt x="0" y="0"/>
                  </a:moveTo>
                  <a:lnTo>
                    <a:pt x="21600" y="21600"/>
                  </a:lnTo>
                </a:path>
              </a:pathLst>
            </a:custGeom>
            <a:noFill/>
            <a:ln w="9525">
              <a:solidFill>
                <a:srgbClr val="0000FF"/>
              </a:solidFill>
              <a:round/>
            </a:ln>
          </p:spPr>
          <p:style>
            <a:lnRef idx="0">
              <a:scrgbClr r="0" g="0" b="0"/>
            </a:lnRef>
            <a:fillRef idx="0">
              <a:scrgbClr r="0" g="0" b="0"/>
            </a:fillRef>
            <a:effectRef idx="0">
              <a:scrgbClr r="0" g="0" b="0"/>
            </a:effectRef>
            <a:fontRef idx="minor"/>
          </p:style>
        </p:sp>
      </p:grpSp>
      <p:grpSp>
        <p:nvGrpSpPr>
          <p:cNvPr id="307" name="Google Shape;278;p23"/>
          <p:cNvGrpSpPr/>
          <p:nvPr/>
        </p:nvGrpSpPr>
        <p:grpSpPr>
          <a:xfrm>
            <a:off x="2106000" y="1811880"/>
            <a:ext cx="4930920" cy="3116520"/>
            <a:chOff x="2106000" y="1811880"/>
            <a:chExt cx="4930920" cy="3116520"/>
          </a:xfrm>
        </p:grpSpPr>
        <p:pic>
          <p:nvPicPr>
            <p:cNvPr id="308" name="Google Shape;279;p23"/>
            <p:cNvPicPr/>
            <p:nvPr/>
          </p:nvPicPr>
          <p:blipFill>
            <a:blip r:embed="rId6"/>
            <a:srcRect l="18110"/>
            <a:stretch/>
          </p:blipFill>
          <p:spPr>
            <a:xfrm>
              <a:off x="2106000" y="1811880"/>
              <a:ext cx="4930920" cy="3116520"/>
            </a:xfrm>
            <a:prstGeom prst="rect">
              <a:avLst/>
            </a:prstGeom>
            <a:ln w="0">
              <a:noFill/>
            </a:ln>
          </p:spPr>
        </p:pic>
        <p:pic>
          <p:nvPicPr>
            <p:cNvPr id="309" name="Google Shape;280;p23"/>
            <p:cNvPicPr/>
            <p:nvPr/>
          </p:nvPicPr>
          <p:blipFill>
            <a:blip r:embed="rId6"/>
            <a:srcRect r="81834" b="50055"/>
            <a:stretch/>
          </p:blipFill>
          <p:spPr>
            <a:xfrm>
              <a:off x="3486960" y="1850040"/>
              <a:ext cx="959760" cy="1368360"/>
            </a:xfrm>
            <a:prstGeom prst="rect">
              <a:avLst/>
            </a:prstGeom>
            <a:ln w="0">
              <a:noFill/>
            </a:ln>
          </p:spPr>
        </p:pic>
      </p:grpSp>
      <p:grpSp>
        <p:nvGrpSpPr>
          <p:cNvPr id="310" name="Google Shape;281;p23"/>
          <p:cNvGrpSpPr/>
          <p:nvPr/>
        </p:nvGrpSpPr>
        <p:grpSpPr>
          <a:xfrm>
            <a:off x="3264120" y="1131120"/>
            <a:ext cx="3683520" cy="2607840"/>
            <a:chOff x="3264120" y="1131120"/>
            <a:chExt cx="3683520" cy="2607840"/>
          </a:xfrm>
        </p:grpSpPr>
        <p:sp>
          <p:nvSpPr>
            <p:cNvPr id="311" name="Google Shape;282;p23"/>
            <p:cNvSpPr/>
            <p:nvPr/>
          </p:nvSpPr>
          <p:spPr>
            <a:xfrm>
              <a:off x="4059000" y="1131120"/>
              <a:ext cx="2888640" cy="2021040"/>
            </a:xfrm>
            <a:prstGeom prst="ellipse">
              <a:avLst/>
            </a:prstGeom>
            <a:blipFill rotWithShape="0">
              <a:blip r:embed="rId7"/>
              <a:srcRect/>
              <a:stretch/>
            </a:blipFill>
            <a:ln w="19050">
              <a:solidFill>
                <a:srgbClr val="FF0000"/>
              </a:solidFill>
              <a:round/>
            </a:ln>
          </p:spPr>
          <p:style>
            <a:lnRef idx="0">
              <a:scrgbClr r="0" g="0" b="0"/>
            </a:lnRef>
            <a:fillRef idx="0">
              <a:scrgbClr r="0" g="0" b="0"/>
            </a:fillRef>
            <a:effectRef idx="0">
              <a:scrgbClr r="0" g="0" b="0"/>
            </a:effectRef>
            <a:fontRef idx="minor"/>
          </p:style>
        </p:sp>
        <p:sp>
          <p:nvSpPr>
            <p:cNvPr id="312" name="Google Shape;283;p23"/>
            <p:cNvSpPr/>
            <p:nvPr/>
          </p:nvSpPr>
          <p:spPr>
            <a:xfrm>
              <a:off x="3264120" y="3598920"/>
              <a:ext cx="221760" cy="140040"/>
            </a:xfrm>
            <a:prstGeom prst="ellipse">
              <a:avLst/>
            </a:prstGeom>
            <a:noFill/>
            <a:ln w="19050">
              <a:solidFill>
                <a:srgbClr val="FF0000"/>
              </a:solidFill>
              <a:round/>
            </a:ln>
          </p:spPr>
          <p:style>
            <a:lnRef idx="0">
              <a:scrgbClr r="0" g="0" b="0"/>
            </a:lnRef>
            <a:fillRef idx="0">
              <a:scrgbClr r="0" g="0" b="0"/>
            </a:fillRef>
            <a:effectRef idx="0">
              <a:scrgbClr r="0" g="0" b="0"/>
            </a:effectRef>
            <a:fontRef idx="minor"/>
          </p:style>
        </p:sp>
        <p:sp>
          <p:nvSpPr>
            <p:cNvPr id="313" name="Google Shape;284;p23"/>
            <p:cNvSpPr/>
            <p:nvPr/>
          </p:nvSpPr>
          <p:spPr>
            <a:xfrm rot="10800000" flipH="1">
              <a:off x="3454560" y="3099600"/>
              <a:ext cx="2569680" cy="61992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314" name="Google Shape;285;p23"/>
            <p:cNvSpPr/>
            <p:nvPr/>
          </p:nvSpPr>
          <p:spPr>
            <a:xfrm rot="10800000" flipH="1">
              <a:off x="3295080" y="1780560"/>
              <a:ext cx="844920" cy="183924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grpSp>
      <p:pic>
        <p:nvPicPr>
          <p:cNvPr id="315" name="Google Shape;286;p23"/>
          <p:cNvPicPr/>
          <p:nvPr/>
        </p:nvPicPr>
        <p:blipFill>
          <a:blip r:embed="rId8"/>
          <a:stretch/>
        </p:blipFill>
        <p:spPr>
          <a:xfrm>
            <a:off x="2108160" y="1258920"/>
            <a:ext cx="5059800" cy="35413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fill="hold" nodeType="clickEffect">
                                  <p:stCondLst>
                                    <p:cond delay="0"/>
                                  </p:stCondLst>
                                  <p:childTnLst>
                                    <p:set>
                                      <p:cBhvr>
                                        <p:cTn id="10" dur="1" fill="hold">
                                          <p:stCondLst>
                                            <p:cond delay="1000"/>
                                          </p:stCondLst>
                                        </p:cTn>
                                        <p:tgtEl>
                                          <p:spTgt spid="264"/>
                                        </p:tgtEl>
                                        <p:attrNameLst>
                                          <p:attrName>style.visibility</p:attrName>
                                        </p:attrNameLst>
                                      </p:cBhvr>
                                      <p:to>
                                        <p:strVal val="hidden"/>
                                      </p:to>
                                    </p:set>
                                  </p:childTnLst>
                                </p:cTn>
                              </p:par>
                              <p:par>
                                <p:cTn id="11" presetID="1" presetClass="exit" fill="hold" nodeType="withEffect">
                                  <p:stCondLst>
                                    <p:cond delay="0"/>
                                  </p:stCondLst>
                                  <p:childTnLst>
                                    <p:set>
                                      <p:cBhvr>
                                        <p:cTn id="12" dur="1" fill="hold">
                                          <p:stCondLst>
                                            <p:cond delay="1000"/>
                                          </p:stCondLst>
                                        </p:cTn>
                                        <p:tgtEl>
                                          <p:spTgt spid="280"/>
                                        </p:tgtEl>
                                        <p:attrNameLst>
                                          <p:attrName>style.visibility</p:attrName>
                                        </p:attrNameLst>
                                      </p:cBhvr>
                                      <p:to>
                                        <p:strVal val="hidden"/>
                                      </p:to>
                                    </p:set>
                                  </p:childTnLst>
                                </p:cTn>
                              </p:par>
                            </p:childTnLst>
                          </p:cTn>
                        </p:par>
                        <p:par>
                          <p:cTn id="13" fill="hold">
                            <p:stCondLst>
                              <p:cond delay="1000"/>
                            </p:stCondLst>
                            <p:childTnLst>
                              <p:par>
                                <p:cTn id="14" presetID="1" presetClass="entr" fill="hold" nodeType="afterEffect">
                                  <p:stCondLst>
                                    <p:cond delay="0"/>
                                  </p:stCondLst>
                                  <p:childTnLst>
                                    <p:set>
                                      <p:cBhvr>
                                        <p:cTn id="15" dur="1" fill="hold">
                                          <p:stCondLst>
                                            <p:cond delay="0"/>
                                          </p:stCondLst>
                                        </p:cTn>
                                        <p:tgtEl>
                                          <p:spTgt spid="2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fill="hold" nodeType="clickEffect">
                                  <p:stCondLst>
                                    <p:cond delay="0"/>
                                  </p:stCondLst>
                                  <p:childTnLst>
                                    <p:set>
                                      <p:cBhvr>
                                        <p:cTn id="19" dur="1" fill="hold">
                                          <p:stCondLst>
                                            <p:cond delay="1000"/>
                                          </p:stCondLst>
                                        </p:cTn>
                                        <p:tgtEl>
                                          <p:spTgt spid="285"/>
                                        </p:tgtEl>
                                        <p:attrNameLst>
                                          <p:attrName>style.visibility</p:attrName>
                                        </p:attrNameLst>
                                      </p:cBhvr>
                                      <p:to>
                                        <p:strVal val="hidden"/>
                                      </p:to>
                                    </p:set>
                                  </p:childTnLst>
                                </p:cTn>
                              </p:par>
                            </p:childTnLst>
                          </p:cTn>
                        </p:par>
                        <p:par>
                          <p:cTn id="20" fill="hold">
                            <p:stCondLst>
                              <p:cond delay="1000"/>
                            </p:stCondLst>
                            <p:childTnLst>
                              <p:par>
                                <p:cTn id="21" presetID="1" presetClass="entr" fill="hold" nodeType="afterEffect">
                                  <p:stCondLst>
                                    <p:cond delay="0"/>
                                  </p:stCondLst>
                                  <p:childTnLst>
                                    <p:set>
                                      <p:cBhvr>
                                        <p:cTn id="22" dur="1" fill="hold">
                                          <p:stCondLst>
                                            <p:cond delay="0"/>
                                          </p:stCondLst>
                                        </p:cTn>
                                        <p:tgtEl>
                                          <p:spTgt spid="3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fill="hold" nodeType="clickEffect">
                                  <p:stCondLst>
                                    <p:cond delay="0"/>
                                  </p:stCondLst>
                                  <p:childTnLst>
                                    <p:set>
                                      <p:cBhvr>
                                        <p:cTn id="30" dur="1" fill="hold">
                                          <p:stCondLst>
                                            <p:cond delay="1000"/>
                                          </p:stCondLst>
                                        </p:cTn>
                                        <p:tgtEl>
                                          <p:spTgt spid="307"/>
                                        </p:tgtEl>
                                        <p:attrNameLst>
                                          <p:attrName>style.visibility</p:attrName>
                                        </p:attrNameLst>
                                      </p:cBhvr>
                                      <p:to>
                                        <p:strVal val="hidden"/>
                                      </p:to>
                                    </p:set>
                                  </p:childTnLst>
                                </p:cTn>
                              </p:par>
                              <p:par>
                                <p:cTn id="31" presetID="1" presetClass="exit" fill="hold" nodeType="withEffect">
                                  <p:stCondLst>
                                    <p:cond delay="0"/>
                                  </p:stCondLst>
                                  <p:childTnLst>
                                    <p:set>
                                      <p:cBhvr>
                                        <p:cTn id="32" dur="1" fill="hold">
                                          <p:stCondLst>
                                            <p:cond delay="1000"/>
                                          </p:stCondLst>
                                        </p:cTn>
                                        <p:tgtEl>
                                          <p:spTgt spid="310"/>
                                        </p:tgtEl>
                                        <p:attrNameLst>
                                          <p:attrName>style.visibility</p:attrName>
                                        </p:attrNameLst>
                                      </p:cBhvr>
                                      <p:to>
                                        <p:strVal val="hidden"/>
                                      </p:to>
                                    </p:set>
                                  </p:childTnLst>
                                </p:cTn>
                              </p:par>
                            </p:childTnLst>
                          </p:cTn>
                        </p:par>
                        <p:par>
                          <p:cTn id="33" fill="hold">
                            <p:stCondLst>
                              <p:cond delay="1000"/>
                            </p:stCondLst>
                            <p:childTnLst>
                              <p:par>
                                <p:cTn id="34" presetID="1" presetClass="entr" fill="hold" nodeType="afterEffect">
                                  <p:stCondLst>
                                    <p:cond delay="0"/>
                                  </p:stCondLst>
                                  <p:childTnLst>
                                    <p:set>
                                      <p:cBhvr>
                                        <p:cTn id="35"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0000"/>
          </a:bodyPr>
          <a:lstStyle/>
          <a:p>
            <a:pPr>
              <a:lnSpc>
                <a:spcPct val="100000"/>
              </a:lnSpc>
              <a:tabLst>
                <a:tab pos="0" algn="l"/>
              </a:tabLst>
            </a:pPr>
            <a:r>
              <a:rPr lang="en" sz="2800" b="1" strike="noStrike" spc="-1">
                <a:solidFill>
                  <a:srgbClr val="336699"/>
                </a:solidFill>
                <a:latin typeface="Arial"/>
                <a:ea typeface="Arial"/>
              </a:rPr>
              <a:t>Case study 3 - Tree point bending test with plasticity</a:t>
            </a:r>
            <a:endParaRPr lang="hr-HR" sz="2800" b="0" strike="noStrike" spc="-1">
              <a:latin typeface="Arial"/>
            </a:endParaRPr>
          </a:p>
        </p:txBody>
      </p:sp>
      <p:pic>
        <p:nvPicPr>
          <p:cNvPr id="317" name="Google Shape;292;p24"/>
          <p:cNvPicPr/>
          <p:nvPr/>
        </p:nvPicPr>
        <p:blipFill>
          <a:blip r:embed="rId3"/>
          <a:stretch/>
        </p:blipFill>
        <p:spPr>
          <a:xfrm>
            <a:off x="0" y="0"/>
            <a:ext cx="9142920" cy="383760"/>
          </a:xfrm>
          <a:prstGeom prst="rect">
            <a:avLst/>
          </a:prstGeom>
          <a:ln w="0">
            <a:noFill/>
          </a:ln>
        </p:spPr>
      </p:pic>
      <p:sp>
        <p:nvSpPr>
          <p:cNvPr id="318" name="Google Shape;293;p24"/>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12</a:t>
            </a:r>
            <a:endParaRPr lang="hr-HR" sz="1400" b="0" strike="noStrike" spc="-1">
              <a:latin typeface="Arial"/>
            </a:endParaRPr>
          </a:p>
        </p:txBody>
      </p:sp>
      <p:sp>
        <p:nvSpPr>
          <p:cNvPr id="319" name="Google Shape;294;p24"/>
          <p:cNvSpPr/>
          <p:nvPr/>
        </p:nvSpPr>
        <p:spPr>
          <a:xfrm>
            <a:off x="107280" y="1155600"/>
            <a:ext cx="3699000" cy="3595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Constitutive model used:</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Solid continuum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Linear elasticity</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Plasticity with hardening</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Cohesive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Elasticity </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Traction separation law </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Damage criterion - max stress (MAXS)</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Displacement control (linear)</a:t>
            </a:r>
            <a:br/>
            <a:r>
              <a:rPr lang="en" sz="1300" b="0" strike="noStrike" spc="-1">
                <a:solidFill>
                  <a:srgbClr val="111111"/>
                </a:solidFill>
                <a:highlight>
                  <a:srgbClr val="FFFFFF"/>
                </a:highlight>
                <a:latin typeface="Arial"/>
                <a:ea typeface="DejaVu Sans"/>
              </a:rPr>
              <a:t> </a:t>
            </a:r>
            <a:endParaRPr lang="hr-HR" sz="1300" b="0" strike="noStrike" spc="-1">
              <a:latin typeface="Arial"/>
            </a:endParaRPr>
          </a:p>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Crack initialization criteria </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Gauss Point with the highest principle stress (with its vector)</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Accumulated plastic strain (PEEQ)</a:t>
            </a:r>
            <a:endParaRPr lang="hr-HR" sz="1300" b="0" strike="noStrike" spc="-1">
              <a:latin typeface="Arial"/>
            </a:endParaRPr>
          </a:p>
        </p:txBody>
      </p:sp>
      <p:grpSp>
        <p:nvGrpSpPr>
          <p:cNvPr id="320" name="Google Shape;295;p24"/>
          <p:cNvGrpSpPr/>
          <p:nvPr/>
        </p:nvGrpSpPr>
        <p:grpSpPr>
          <a:xfrm>
            <a:off x="3728160" y="1975320"/>
            <a:ext cx="5414760" cy="1904760"/>
            <a:chOff x="3728160" y="1975320"/>
            <a:chExt cx="5414760" cy="1904760"/>
          </a:xfrm>
        </p:grpSpPr>
        <p:pic>
          <p:nvPicPr>
            <p:cNvPr id="321" name="Google Shape;296;p24"/>
            <p:cNvPicPr/>
            <p:nvPr/>
          </p:nvPicPr>
          <p:blipFill>
            <a:blip r:embed="rId4"/>
            <a:stretch/>
          </p:blipFill>
          <p:spPr>
            <a:xfrm>
              <a:off x="3728160" y="2082600"/>
              <a:ext cx="5335200" cy="1797480"/>
            </a:xfrm>
            <a:prstGeom prst="rect">
              <a:avLst/>
            </a:prstGeom>
            <a:ln w="0">
              <a:noFill/>
            </a:ln>
          </p:spPr>
        </p:pic>
        <p:pic>
          <p:nvPicPr>
            <p:cNvPr id="322" name="Google Shape;297;p24"/>
            <p:cNvPicPr/>
            <p:nvPr/>
          </p:nvPicPr>
          <p:blipFill>
            <a:blip r:embed="rId5"/>
            <a:stretch/>
          </p:blipFill>
          <p:spPr>
            <a:xfrm>
              <a:off x="7945200" y="1975320"/>
              <a:ext cx="1197720" cy="1617120"/>
            </a:xfrm>
            <a:prstGeom prst="rect">
              <a:avLst/>
            </a:prstGeom>
            <a:ln w="0">
              <a:noFill/>
            </a:ln>
          </p:spPr>
        </p:pic>
      </p:grpSp>
      <p:sp>
        <p:nvSpPr>
          <p:cNvPr id="323" name="Google Shape;298;p24"/>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a:t>
            </a:r>
            <a:r>
              <a:rPr lang="en" sz="1300" b="0" strike="noStrike" spc="-1">
                <a:solidFill>
                  <a:srgbClr val="FFFFFF"/>
                </a:solidFill>
                <a:latin typeface="Arial"/>
                <a:ea typeface="Arial"/>
              </a:rPr>
              <a:t>Examples </a:t>
            </a:r>
            <a:r>
              <a:rPr lang="en" sz="1300" b="0" strike="noStrike" spc="-1">
                <a:solidFill>
                  <a:srgbClr val="9E9E9E"/>
                </a:solidFill>
                <a:latin typeface="Arial"/>
                <a:ea typeface="Arial"/>
              </a:rPr>
              <a:t>| Conclusion</a:t>
            </a:r>
            <a:endParaRPr lang="hr-HR" sz="13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additive="repl">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0000"/>
          </a:bodyPr>
          <a:lstStyle/>
          <a:p>
            <a:pPr>
              <a:lnSpc>
                <a:spcPct val="100000"/>
              </a:lnSpc>
              <a:tabLst>
                <a:tab pos="0" algn="l"/>
              </a:tabLst>
            </a:pPr>
            <a:r>
              <a:rPr lang="en" sz="2800" b="1" strike="noStrike" spc="-1">
                <a:solidFill>
                  <a:srgbClr val="336699"/>
                </a:solidFill>
                <a:latin typeface="Arial"/>
                <a:ea typeface="Arial"/>
              </a:rPr>
              <a:t>Case study 3 - Tree point bending test with plasticity</a:t>
            </a:r>
            <a:endParaRPr lang="hr-HR" sz="2800" b="0" strike="noStrike" spc="-1">
              <a:latin typeface="Arial"/>
            </a:endParaRPr>
          </a:p>
        </p:txBody>
      </p:sp>
      <p:pic>
        <p:nvPicPr>
          <p:cNvPr id="325" name="Google Shape;304;p25"/>
          <p:cNvPicPr/>
          <p:nvPr/>
        </p:nvPicPr>
        <p:blipFill>
          <a:blip r:embed="rId5"/>
          <a:stretch/>
        </p:blipFill>
        <p:spPr>
          <a:xfrm>
            <a:off x="0" y="0"/>
            <a:ext cx="9142920" cy="383760"/>
          </a:xfrm>
          <a:prstGeom prst="rect">
            <a:avLst/>
          </a:prstGeom>
          <a:ln w="0">
            <a:noFill/>
          </a:ln>
        </p:spPr>
      </p:pic>
      <p:sp>
        <p:nvSpPr>
          <p:cNvPr id="326" name="Google Shape;305;p25"/>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12</a:t>
            </a:r>
            <a:endParaRPr lang="hr-HR" sz="1400" b="0" strike="noStrike" spc="-1">
              <a:latin typeface="Arial"/>
            </a:endParaRPr>
          </a:p>
        </p:txBody>
      </p:sp>
      <p:sp>
        <p:nvSpPr>
          <p:cNvPr id="327" name="Google Shape;306;p25"/>
          <p:cNvSpPr/>
          <p:nvPr/>
        </p:nvSpPr>
        <p:spPr>
          <a:xfrm>
            <a:off x="107280" y="1155600"/>
            <a:ext cx="3699000" cy="3595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Constitutive model used:</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Solid continuum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Linear elasticity</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Plasticity with hardening</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Cohesive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Elasticity </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Traction separation law </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Damage criterion - max stress (MAXS)</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Displacement control (linear)</a:t>
            </a:r>
            <a:br/>
            <a:r>
              <a:rPr lang="en" sz="1300" b="0" strike="noStrike" spc="-1">
                <a:solidFill>
                  <a:srgbClr val="111111"/>
                </a:solidFill>
                <a:highlight>
                  <a:srgbClr val="FFFFFF"/>
                </a:highlight>
                <a:latin typeface="Arial"/>
                <a:ea typeface="DejaVu Sans"/>
              </a:rPr>
              <a:t> </a:t>
            </a:r>
            <a:endParaRPr lang="hr-HR" sz="1300" b="0" strike="noStrike" spc="-1">
              <a:latin typeface="Arial"/>
            </a:endParaRPr>
          </a:p>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Crack initialization criteria </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Gauss Point with the highest principle stress (with its vector)</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Accumulated plastic strain (PEEQ)</a:t>
            </a:r>
            <a:endParaRPr lang="hr-HR" sz="1300" b="0" strike="noStrike" spc="-1">
              <a:latin typeface="Arial"/>
            </a:endParaRPr>
          </a:p>
        </p:txBody>
      </p:sp>
      <p:sp>
        <p:nvSpPr>
          <p:cNvPr id="328" name="Google Shape;307;p25"/>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a:t>
            </a:r>
            <a:r>
              <a:rPr lang="en" sz="1300" b="0" strike="noStrike" spc="-1">
                <a:solidFill>
                  <a:srgbClr val="FFFFFF"/>
                </a:solidFill>
                <a:latin typeface="Arial"/>
                <a:ea typeface="Arial"/>
              </a:rPr>
              <a:t>Examples </a:t>
            </a:r>
            <a:r>
              <a:rPr lang="en" sz="1300" b="0" strike="noStrike" spc="-1">
                <a:solidFill>
                  <a:srgbClr val="9E9E9E"/>
                </a:solidFill>
                <a:latin typeface="Arial"/>
                <a:ea typeface="Arial"/>
              </a:rPr>
              <a:t>| Conclusion</a:t>
            </a:r>
            <a:endParaRPr lang="hr-HR" sz="1300" b="0" strike="noStrike" spc="-1">
              <a:latin typeface="Arial"/>
            </a:endParaRPr>
          </a:p>
        </p:txBody>
      </p:sp>
      <p:pic>
        <p:nvPicPr>
          <p:cNvPr id="329" name="Picture 328">
            <a:hlinkClick r:id="" action="ppaction://media"/>
          </p:cNvPr>
          <p:cNvPicPr/>
          <p:nvPr>
            <a:videoFile r:link="rId2"/>
            <p:extLst>
              <p:ext uri="{DAA4B4D4-6D71-4841-9C94-3DE7FCFB9230}">
                <p14:media xmlns:p14="http://schemas.microsoft.com/office/powerpoint/2010/main" r:embed="rId1"/>
              </p:ext>
            </p:extLst>
          </p:nvPr>
        </p:nvPicPr>
        <p:blipFill>
          <a:blip r:embed="rId6"/>
          <a:stretch>
            <a:fillRect/>
          </a:stretch>
        </p:blipFill>
        <p:spPr>
          <a:xfrm>
            <a:off x="4213440" y="1399680"/>
            <a:ext cx="4350960" cy="244692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cmd="playFrom(0.0)">
                                      <p:cBhvr>
                                        <p:cTn id="6" dur="6317" fill="hold"/>
                                        <p:tgtEl>
                                          <p:spTgt spid="32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29"/>
                    </p:tgtEl>
                  </p:cond>
                </p:stCondLst>
                <p:childTnLst>
                  <p:par>
                    <p:cTn id="8" fill="hold">
                      <p:stCondLst>
                        <p:cond evt="onClick" delay="0">
                          <p:tgtEl>
                            <p:spTgt spid="32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2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0000"/>
          </a:bodyPr>
          <a:lstStyle/>
          <a:p>
            <a:pPr>
              <a:lnSpc>
                <a:spcPct val="100000"/>
              </a:lnSpc>
              <a:tabLst>
                <a:tab pos="0" algn="l"/>
              </a:tabLst>
            </a:pPr>
            <a:r>
              <a:rPr lang="en" sz="2800" b="1" strike="noStrike" spc="-1">
                <a:solidFill>
                  <a:srgbClr val="336699"/>
                </a:solidFill>
                <a:latin typeface="Arial"/>
                <a:ea typeface="Arial"/>
              </a:rPr>
              <a:t>Case study 3 - Tree point bending test with plasticity</a:t>
            </a:r>
            <a:endParaRPr lang="hr-HR" sz="2800" b="0" strike="noStrike" spc="-1">
              <a:latin typeface="Arial"/>
            </a:endParaRPr>
          </a:p>
        </p:txBody>
      </p:sp>
      <p:pic>
        <p:nvPicPr>
          <p:cNvPr id="331" name="Google Shape;304;p 2"/>
          <p:cNvPicPr/>
          <p:nvPr/>
        </p:nvPicPr>
        <p:blipFill>
          <a:blip r:embed="rId3"/>
          <a:stretch/>
        </p:blipFill>
        <p:spPr>
          <a:xfrm>
            <a:off x="0" y="0"/>
            <a:ext cx="9142920" cy="383760"/>
          </a:xfrm>
          <a:prstGeom prst="rect">
            <a:avLst/>
          </a:prstGeom>
          <a:ln w="0">
            <a:noFill/>
          </a:ln>
        </p:spPr>
      </p:pic>
      <p:sp>
        <p:nvSpPr>
          <p:cNvPr id="332" name="Google Shape;305;p 2"/>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12</a:t>
            </a:r>
            <a:endParaRPr lang="hr-HR" sz="1400" b="0" strike="noStrike" spc="-1">
              <a:latin typeface="Arial"/>
            </a:endParaRPr>
          </a:p>
        </p:txBody>
      </p:sp>
      <p:sp>
        <p:nvSpPr>
          <p:cNvPr id="333" name="Google Shape;306;p 2"/>
          <p:cNvSpPr/>
          <p:nvPr/>
        </p:nvSpPr>
        <p:spPr>
          <a:xfrm>
            <a:off x="107280" y="1155600"/>
            <a:ext cx="3699000" cy="3595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Constitutive model used:</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Solid continuum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Linear elasticity</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Plasticity with hardening</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Cohesive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Elasticity </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Traction separation law </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Damage criterion - max stress (MAXS)</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Displacement control (linear)</a:t>
            </a:r>
            <a:br/>
            <a:r>
              <a:rPr lang="en" sz="1300" b="0" strike="noStrike" spc="-1">
                <a:solidFill>
                  <a:srgbClr val="111111"/>
                </a:solidFill>
                <a:highlight>
                  <a:srgbClr val="FFFFFF"/>
                </a:highlight>
                <a:latin typeface="Arial"/>
                <a:ea typeface="DejaVu Sans"/>
              </a:rPr>
              <a:t> </a:t>
            </a:r>
            <a:endParaRPr lang="hr-HR" sz="1300" b="0" strike="noStrike" spc="-1">
              <a:latin typeface="Arial"/>
            </a:endParaRPr>
          </a:p>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Crack initialization criteria </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Gauss Point with the highest principle stress (with its vector)</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Accumulated plastic strain (PEEQ)</a:t>
            </a:r>
            <a:endParaRPr lang="hr-HR" sz="1300" b="0" strike="noStrike" spc="-1">
              <a:latin typeface="Arial"/>
            </a:endParaRPr>
          </a:p>
        </p:txBody>
      </p:sp>
      <p:sp>
        <p:nvSpPr>
          <p:cNvPr id="334" name="Google Shape;307;p 2"/>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a:t>
            </a:r>
            <a:r>
              <a:rPr lang="en" sz="1300" b="0" strike="noStrike" spc="-1">
                <a:solidFill>
                  <a:srgbClr val="FFFFFF"/>
                </a:solidFill>
                <a:latin typeface="Arial"/>
                <a:ea typeface="Arial"/>
              </a:rPr>
              <a:t>Examples </a:t>
            </a:r>
            <a:r>
              <a:rPr lang="en" sz="1300" b="0" strike="noStrike" spc="-1">
                <a:solidFill>
                  <a:srgbClr val="9E9E9E"/>
                </a:solidFill>
                <a:latin typeface="Arial"/>
                <a:ea typeface="Arial"/>
              </a:rPr>
              <a:t>| Conclusion</a:t>
            </a:r>
            <a:endParaRPr lang="hr-HR" sz="13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Google Shape;313;p26"/>
          <p:cNvGrpSpPr/>
          <p:nvPr/>
        </p:nvGrpSpPr>
        <p:grpSpPr>
          <a:xfrm>
            <a:off x="3807720" y="1850040"/>
            <a:ext cx="5335200" cy="1882440"/>
            <a:chOff x="3807720" y="1850040"/>
            <a:chExt cx="5335200" cy="1882440"/>
          </a:xfrm>
        </p:grpSpPr>
        <p:pic>
          <p:nvPicPr>
            <p:cNvPr id="336" name="Google Shape;314;p26"/>
            <p:cNvPicPr/>
            <p:nvPr/>
          </p:nvPicPr>
          <p:blipFill>
            <a:blip r:embed="rId3"/>
            <a:stretch/>
          </p:blipFill>
          <p:spPr>
            <a:xfrm>
              <a:off x="3807720" y="1850040"/>
              <a:ext cx="5335200" cy="1882440"/>
            </a:xfrm>
            <a:prstGeom prst="rect">
              <a:avLst/>
            </a:prstGeom>
            <a:ln w="0">
              <a:noFill/>
            </a:ln>
          </p:spPr>
        </p:pic>
        <p:pic>
          <p:nvPicPr>
            <p:cNvPr id="337" name="Google Shape;315;p26"/>
            <p:cNvPicPr/>
            <p:nvPr/>
          </p:nvPicPr>
          <p:blipFill>
            <a:blip r:embed="rId4"/>
            <a:stretch/>
          </p:blipFill>
          <p:spPr>
            <a:xfrm>
              <a:off x="7945200" y="1926360"/>
              <a:ext cx="1197720" cy="1683000"/>
            </a:xfrm>
            <a:prstGeom prst="rect">
              <a:avLst/>
            </a:prstGeom>
            <a:ln w="0">
              <a:noFill/>
            </a:ln>
          </p:spPr>
        </p:pic>
      </p:grpSp>
      <p:sp>
        <p:nvSpPr>
          <p:cNvPr id="338"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0000"/>
          </a:bodyPr>
          <a:lstStyle/>
          <a:p>
            <a:pPr>
              <a:lnSpc>
                <a:spcPct val="100000"/>
              </a:lnSpc>
              <a:tabLst>
                <a:tab pos="0" algn="l"/>
              </a:tabLst>
            </a:pPr>
            <a:r>
              <a:rPr lang="en" sz="2800" b="1" strike="noStrike" spc="-1">
                <a:solidFill>
                  <a:srgbClr val="336699"/>
                </a:solidFill>
                <a:latin typeface="Arial"/>
                <a:ea typeface="Arial"/>
              </a:rPr>
              <a:t>Case study 3 - Tree point bending test with plasticity</a:t>
            </a:r>
            <a:endParaRPr lang="hr-HR" sz="2800" b="0" strike="noStrike" spc="-1">
              <a:latin typeface="Arial"/>
            </a:endParaRPr>
          </a:p>
        </p:txBody>
      </p:sp>
      <p:pic>
        <p:nvPicPr>
          <p:cNvPr id="339" name="Google Shape;317;p26"/>
          <p:cNvPicPr/>
          <p:nvPr/>
        </p:nvPicPr>
        <p:blipFill>
          <a:blip r:embed="rId5"/>
          <a:stretch/>
        </p:blipFill>
        <p:spPr>
          <a:xfrm>
            <a:off x="0" y="0"/>
            <a:ext cx="9142920" cy="383760"/>
          </a:xfrm>
          <a:prstGeom prst="rect">
            <a:avLst/>
          </a:prstGeom>
          <a:ln w="0">
            <a:noFill/>
          </a:ln>
        </p:spPr>
      </p:pic>
      <p:sp>
        <p:nvSpPr>
          <p:cNvPr id="340" name="Google Shape;318;p26"/>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12</a:t>
            </a:r>
            <a:endParaRPr lang="hr-HR" sz="1400" b="0" strike="noStrike" spc="-1">
              <a:latin typeface="Arial"/>
            </a:endParaRPr>
          </a:p>
        </p:txBody>
      </p:sp>
      <p:sp>
        <p:nvSpPr>
          <p:cNvPr id="341" name="Google Shape;319;p26"/>
          <p:cNvSpPr/>
          <p:nvPr/>
        </p:nvSpPr>
        <p:spPr>
          <a:xfrm>
            <a:off x="107280" y="1155600"/>
            <a:ext cx="3699000" cy="3595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Constitutive model used:</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Solid continuum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Linear elasticity</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Plasticity with hardening</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Cohesive elements</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Elasticity </a:t>
            </a:r>
            <a:endParaRPr lang="hr-HR" sz="1300" b="0" strike="noStrike" spc="-1">
              <a:latin typeface="Arial"/>
            </a:endParaRPr>
          </a:p>
          <a:p>
            <a:pPr marL="914400" lvl="2"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Traction separation law </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Damage criterion - max stress (MAXS)</a:t>
            </a:r>
            <a:endParaRPr lang="hr-HR" sz="1300" b="0" strike="noStrike" spc="-1">
              <a:latin typeface="Arial"/>
            </a:endParaRPr>
          </a:p>
          <a:p>
            <a:pPr marL="1085760" lvl="3"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Displacement control (linear)</a:t>
            </a:r>
            <a:br/>
            <a:r>
              <a:rPr lang="en" sz="1300" b="0" strike="noStrike" spc="-1">
                <a:solidFill>
                  <a:srgbClr val="111111"/>
                </a:solidFill>
                <a:highlight>
                  <a:srgbClr val="FFFFFF"/>
                </a:highlight>
                <a:latin typeface="Arial"/>
                <a:ea typeface="DejaVu Sans"/>
              </a:rPr>
              <a:t> </a:t>
            </a:r>
            <a:endParaRPr lang="hr-HR" sz="1300" b="0" strike="noStrike" spc="-1">
              <a:latin typeface="Arial"/>
            </a:endParaRPr>
          </a:p>
          <a:p>
            <a:pPr marL="457200" indent="-31104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Crack initialization criteria </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Gauss Point with the highest principle stress (with its vector)</a:t>
            </a:r>
            <a:endParaRPr lang="hr-HR" sz="1300" b="0" strike="noStrike" spc="-1">
              <a:latin typeface="Arial"/>
            </a:endParaRPr>
          </a:p>
          <a:p>
            <a:pPr marL="628560" lvl="1" indent="-196920" algn="just">
              <a:lnSpc>
                <a:spcPct val="115000"/>
              </a:lnSpc>
              <a:buClr>
                <a:srgbClr val="111111"/>
              </a:buClr>
              <a:buFont typeface="Arial"/>
              <a:buChar char="○"/>
            </a:pPr>
            <a:r>
              <a:rPr lang="en" sz="1300" b="0" strike="noStrike" spc="-1">
                <a:solidFill>
                  <a:srgbClr val="111111"/>
                </a:solidFill>
                <a:highlight>
                  <a:srgbClr val="FFFFFF"/>
                </a:highlight>
                <a:latin typeface="Arial"/>
                <a:ea typeface="Arial"/>
              </a:rPr>
              <a:t>Accumulated plastic strain (PEEQ)</a:t>
            </a:r>
            <a:endParaRPr lang="hr-HR" sz="1300" b="0" strike="noStrike" spc="-1">
              <a:latin typeface="Arial"/>
            </a:endParaRPr>
          </a:p>
        </p:txBody>
      </p:sp>
      <p:sp>
        <p:nvSpPr>
          <p:cNvPr id="342" name="Google Shape;320;p26"/>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a:t>
            </a:r>
            <a:r>
              <a:rPr lang="en" sz="1300" b="0" strike="noStrike" spc="-1">
                <a:solidFill>
                  <a:srgbClr val="FFFFFF"/>
                </a:solidFill>
                <a:latin typeface="Arial"/>
                <a:ea typeface="Arial"/>
              </a:rPr>
              <a:t>Examples </a:t>
            </a:r>
            <a:r>
              <a:rPr lang="en" sz="1300" b="0" strike="noStrike" spc="-1">
                <a:solidFill>
                  <a:srgbClr val="9E9E9E"/>
                </a:solidFill>
                <a:latin typeface="Arial"/>
                <a:ea typeface="Arial"/>
              </a:rPr>
              <a:t>| Conclusion</a:t>
            </a:r>
            <a:endParaRPr lang="hr-HR" sz="13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Research paths</a:t>
            </a:r>
            <a:endParaRPr lang="hr-HR" sz="2800" b="0" strike="noStrike" spc="-1">
              <a:latin typeface="Arial"/>
            </a:endParaRPr>
          </a:p>
        </p:txBody>
      </p:sp>
      <p:pic>
        <p:nvPicPr>
          <p:cNvPr id="344" name="Google Shape;326;p27"/>
          <p:cNvPicPr/>
          <p:nvPr/>
        </p:nvPicPr>
        <p:blipFill>
          <a:blip r:embed="rId3"/>
          <a:stretch/>
        </p:blipFill>
        <p:spPr>
          <a:xfrm>
            <a:off x="0" y="0"/>
            <a:ext cx="9142920" cy="383760"/>
          </a:xfrm>
          <a:prstGeom prst="rect">
            <a:avLst/>
          </a:prstGeom>
          <a:ln w="0">
            <a:noFill/>
          </a:ln>
        </p:spPr>
      </p:pic>
      <p:sp>
        <p:nvSpPr>
          <p:cNvPr id="345" name="Google Shape;327;p27"/>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12</a:t>
            </a:r>
            <a:endParaRPr lang="hr-HR" sz="1400" b="0" strike="noStrike" spc="-1">
              <a:latin typeface="Arial"/>
            </a:endParaRPr>
          </a:p>
        </p:txBody>
      </p:sp>
      <p:sp>
        <p:nvSpPr>
          <p:cNvPr id="346" name="Google Shape;328;p27"/>
          <p:cNvSpPr/>
          <p:nvPr/>
        </p:nvSpPr>
        <p:spPr>
          <a:xfrm>
            <a:off x="107280" y="1155600"/>
            <a:ext cx="3886560" cy="16081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11040" algn="just">
              <a:lnSpc>
                <a:spcPct val="115000"/>
              </a:lnSpc>
              <a:spcBef>
                <a:spcPts val="283"/>
              </a:spcBef>
              <a:spcAft>
                <a:spcPts val="283"/>
              </a:spcAft>
              <a:buClr>
                <a:srgbClr val="111111"/>
              </a:buClr>
              <a:buFont typeface="Arial"/>
              <a:buChar char="●"/>
            </a:pPr>
            <a:r>
              <a:rPr lang="en" sz="1300" b="0" strike="noStrike" spc="-1">
                <a:solidFill>
                  <a:srgbClr val="111111"/>
                </a:solidFill>
                <a:highlight>
                  <a:srgbClr val="FFFFFF"/>
                </a:highlight>
                <a:latin typeface="Arial"/>
                <a:ea typeface="Arial"/>
              </a:rPr>
              <a:t>Branching </a:t>
            </a:r>
            <a:endParaRPr lang="hr-HR" sz="1300" b="0" strike="noStrike" spc="-1">
              <a:latin typeface="Arial"/>
              <a:ea typeface="Microsoft YaHei"/>
            </a:endParaRPr>
          </a:p>
          <a:p>
            <a:pPr marL="628560" lvl="1" indent="-196920" algn="just">
              <a:lnSpc>
                <a:spcPct val="115000"/>
              </a:lnSpc>
              <a:spcBef>
                <a:spcPts val="283"/>
              </a:spcBef>
              <a:spcAft>
                <a:spcPts val="283"/>
              </a:spcAft>
              <a:buClr>
                <a:srgbClr val="111111"/>
              </a:buClr>
              <a:buFont typeface="Arial"/>
              <a:buChar char="○"/>
            </a:pPr>
            <a:r>
              <a:rPr lang="en" sz="1300" b="0" strike="noStrike" spc="-1">
                <a:solidFill>
                  <a:srgbClr val="111111"/>
                </a:solidFill>
                <a:highlight>
                  <a:srgbClr val="FFFFFF"/>
                </a:highlight>
                <a:latin typeface="Arial"/>
                <a:ea typeface="Arial"/>
              </a:rPr>
              <a:t>Biggest downside </a:t>
            </a:r>
            <a:endParaRPr lang="hr-HR" sz="1300" b="0" strike="noStrike" spc="-1">
              <a:latin typeface="Arial"/>
              <a:ea typeface="Microsoft YaHei"/>
            </a:endParaRPr>
          </a:p>
          <a:p>
            <a:pPr marL="628560" lvl="1" indent="-196920" algn="just">
              <a:lnSpc>
                <a:spcPct val="115000"/>
              </a:lnSpc>
              <a:spcBef>
                <a:spcPts val="283"/>
              </a:spcBef>
              <a:spcAft>
                <a:spcPts val="283"/>
              </a:spcAft>
              <a:buClr>
                <a:srgbClr val="111111"/>
              </a:buClr>
              <a:buFont typeface="Arial"/>
              <a:buChar char="○"/>
            </a:pPr>
            <a:r>
              <a:rPr lang="en" sz="1300" b="0" strike="noStrike" spc="-1">
                <a:solidFill>
                  <a:srgbClr val="111111"/>
                </a:solidFill>
                <a:highlight>
                  <a:srgbClr val="FFFFFF"/>
                </a:highlight>
                <a:latin typeface="Arial"/>
                <a:ea typeface="Arial"/>
              </a:rPr>
              <a:t>The most challenging next steps </a:t>
            </a:r>
            <a:endParaRPr lang="hr-HR" sz="1300" b="0" strike="noStrike" spc="-1">
              <a:latin typeface="Arial"/>
              <a:ea typeface="Microsoft YaHei"/>
            </a:endParaRPr>
          </a:p>
          <a:p>
            <a:pPr marL="457200" indent="-311040" algn="just">
              <a:lnSpc>
                <a:spcPct val="115000"/>
              </a:lnSpc>
              <a:spcBef>
                <a:spcPts val="283"/>
              </a:spcBef>
              <a:spcAft>
                <a:spcPts val="283"/>
              </a:spcAft>
              <a:buClr>
                <a:srgbClr val="111111"/>
              </a:buClr>
              <a:buFont typeface="Arial"/>
              <a:buChar char="●"/>
            </a:pPr>
            <a:r>
              <a:rPr lang="en" sz="1300" b="0" strike="noStrike" spc="-1">
                <a:solidFill>
                  <a:srgbClr val="111111"/>
                </a:solidFill>
                <a:highlight>
                  <a:srgbClr val="FFFFFF"/>
                </a:highlight>
                <a:latin typeface="Arial"/>
                <a:ea typeface="Arial"/>
              </a:rPr>
              <a:t>Low quality case study (right figure)</a:t>
            </a:r>
            <a:endParaRPr lang="hr-HR" sz="1300" b="0" strike="noStrike" spc="-1">
              <a:latin typeface="Arial"/>
              <a:ea typeface="Microsoft YaHei"/>
            </a:endParaRPr>
          </a:p>
          <a:p>
            <a:pPr marL="628560" lvl="1" indent="-196920" algn="just">
              <a:lnSpc>
                <a:spcPct val="115000"/>
              </a:lnSpc>
              <a:spcBef>
                <a:spcPts val="283"/>
              </a:spcBef>
              <a:spcAft>
                <a:spcPts val="283"/>
              </a:spcAft>
              <a:buClr>
                <a:srgbClr val="111111"/>
              </a:buClr>
              <a:buFont typeface="Arial"/>
              <a:buChar char="○"/>
            </a:pPr>
            <a:r>
              <a:rPr lang="en" sz="1300" b="0" strike="noStrike" spc="-1">
                <a:solidFill>
                  <a:srgbClr val="111111"/>
                </a:solidFill>
                <a:highlight>
                  <a:srgbClr val="FFFFFF"/>
                </a:highlight>
                <a:latin typeface="Arial"/>
                <a:ea typeface="Arial"/>
              </a:rPr>
              <a:t>Not promising results till now </a:t>
            </a:r>
            <a:endParaRPr lang="hr-HR" sz="1300" b="0" strike="noStrike" spc="-1">
              <a:latin typeface="Arial"/>
              <a:ea typeface="Microsoft YaHei"/>
            </a:endParaRPr>
          </a:p>
        </p:txBody>
      </p:sp>
      <p:pic>
        <p:nvPicPr>
          <p:cNvPr id="347" name="Google Shape;329;p27"/>
          <p:cNvPicPr/>
          <p:nvPr/>
        </p:nvPicPr>
        <p:blipFill>
          <a:blip r:embed="rId4"/>
          <a:stretch/>
        </p:blipFill>
        <p:spPr>
          <a:xfrm>
            <a:off x="4308120" y="856080"/>
            <a:ext cx="4091400" cy="3743640"/>
          </a:xfrm>
          <a:prstGeom prst="rect">
            <a:avLst/>
          </a:prstGeom>
          <a:ln w="0">
            <a:noFill/>
          </a:ln>
        </p:spPr>
      </p:pic>
      <p:sp>
        <p:nvSpPr>
          <p:cNvPr id="348" name="Google Shape;330;p27"/>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Examples | </a:t>
            </a:r>
            <a:r>
              <a:rPr lang="en" sz="1300" b="0" strike="noStrike" spc="-1">
                <a:solidFill>
                  <a:srgbClr val="FFFFFF"/>
                </a:solidFill>
                <a:latin typeface="Arial"/>
                <a:ea typeface="Arial"/>
              </a:rPr>
              <a:t>Conclusion</a:t>
            </a:r>
            <a:endParaRPr lang="hr-HR" sz="13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Conclusion and downsides</a:t>
            </a:r>
            <a:endParaRPr lang="hr-HR" sz="2800" b="0" strike="noStrike" spc="-1">
              <a:latin typeface="Arial"/>
            </a:endParaRPr>
          </a:p>
        </p:txBody>
      </p:sp>
      <p:sp>
        <p:nvSpPr>
          <p:cNvPr id="350" name="PlaceHolder 2"/>
          <p:cNvSpPr>
            <a:spLocks noGrp="1"/>
          </p:cNvSpPr>
          <p:nvPr>
            <p:ph/>
          </p:nvPr>
        </p:nvSpPr>
        <p:spPr>
          <a:xfrm>
            <a:off x="199440" y="1396800"/>
            <a:ext cx="4233240" cy="3062160"/>
          </a:xfrm>
          <a:prstGeom prst="rect">
            <a:avLst/>
          </a:prstGeom>
          <a:noFill/>
          <a:ln w="0">
            <a:noFill/>
          </a:ln>
        </p:spPr>
        <p:txBody>
          <a:bodyPr lIns="0" tIns="91440" rIns="0" bIns="91440" anchor="t">
            <a:normAutofit/>
          </a:bodyPr>
          <a:lstStyle/>
          <a:p>
            <a:pPr marL="365760" indent="-238680" algn="just">
              <a:lnSpc>
                <a:spcPct val="115000"/>
              </a:lnSpc>
              <a:spcBef>
                <a:spcPts val="1001"/>
              </a:spcBef>
              <a:buClr>
                <a:srgbClr val="111111"/>
              </a:buClr>
              <a:buFont typeface="Arial"/>
              <a:buChar char="●"/>
            </a:pPr>
            <a:r>
              <a:rPr lang="en" sz="1300" b="0" strike="noStrike" spc="-1">
                <a:solidFill>
                  <a:srgbClr val="111111"/>
                </a:solidFill>
                <a:highlight>
                  <a:srgbClr val="FFFFFF"/>
                </a:highlight>
                <a:latin typeface="Arial"/>
                <a:ea typeface="Arial"/>
              </a:rPr>
              <a:t>In-house build code for implementation of cohesive elements.</a:t>
            </a:r>
            <a:endParaRPr lang="hr-HR" sz="1300" b="0" strike="noStrike" spc="-1">
              <a:latin typeface="Arial"/>
            </a:endParaRPr>
          </a:p>
          <a:p>
            <a:pPr marL="914400" lvl="1" indent="-31104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Based on different criteria </a:t>
            </a:r>
            <a:endParaRPr lang="hr-HR" sz="1300" b="0" strike="noStrike" spc="-1">
              <a:latin typeface="Arial"/>
            </a:endParaRPr>
          </a:p>
          <a:p>
            <a:pPr marL="914400" lvl="1" indent="-31104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Code flexible for expansions to additional criteria</a:t>
            </a:r>
            <a:endParaRPr lang="hr-HR" sz="1300" b="0" strike="noStrike" spc="-1">
              <a:latin typeface="Arial"/>
            </a:endParaRPr>
          </a:p>
          <a:p>
            <a:pPr marL="457200" indent="-311040" algn="just">
              <a:lnSpc>
                <a:spcPct val="115000"/>
              </a:lnSpc>
              <a:spcBef>
                <a:spcPts val="1001"/>
              </a:spcBef>
              <a:buClr>
                <a:srgbClr val="111111"/>
              </a:buClr>
              <a:buFont typeface="Arial"/>
              <a:buChar char="●"/>
            </a:pPr>
            <a:r>
              <a:rPr lang="en" sz="1300" b="0" strike="noStrike" spc="-1">
                <a:solidFill>
                  <a:srgbClr val="111111"/>
                </a:solidFill>
                <a:highlight>
                  <a:srgbClr val="FFFFFF"/>
                </a:highlight>
                <a:latin typeface="Arial"/>
                <a:ea typeface="Arial"/>
              </a:rPr>
              <a:t>Efficient in computation </a:t>
            </a:r>
            <a:endParaRPr lang="hr-HR" sz="1300" b="0" strike="noStrike" spc="-1">
              <a:latin typeface="Arial"/>
            </a:endParaRPr>
          </a:p>
          <a:p>
            <a:pPr marL="914400" lvl="1" indent="-31104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Continuum model enriched with more demanding computational elements only in area of interest</a:t>
            </a:r>
            <a:endParaRPr lang="hr-HR" sz="1300" b="0" strike="noStrike" spc="-1">
              <a:latin typeface="Arial"/>
            </a:endParaRPr>
          </a:p>
          <a:p>
            <a:pPr algn="just">
              <a:lnSpc>
                <a:spcPct val="115000"/>
              </a:lnSpc>
              <a:spcBef>
                <a:spcPts val="1199"/>
              </a:spcBef>
              <a:spcAft>
                <a:spcPts val="1199"/>
              </a:spcAft>
              <a:tabLst>
                <a:tab pos="0" algn="l"/>
              </a:tabLst>
            </a:pPr>
            <a:endParaRPr lang="hr-HR" sz="1300" b="0" strike="noStrike" spc="-1">
              <a:latin typeface="Arial"/>
            </a:endParaRPr>
          </a:p>
        </p:txBody>
      </p:sp>
      <p:pic>
        <p:nvPicPr>
          <p:cNvPr id="351" name="Google Shape;337;p28"/>
          <p:cNvPicPr/>
          <p:nvPr/>
        </p:nvPicPr>
        <p:blipFill>
          <a:blip r:embed="rId3"/>
          <a:stretch/>
        </p:blipFill>
        <p:spPr>
          <a:xfrm>
            <a:off x="0" y="0"/>
            <a:ext cx="9142920" cy="383760"/>
          </a:xfrm>
          <a:prstGeom prst="rect">
            <a:avLst/>
          </a:prstGeom>
          <a:ln w="0">
            <a:noFill/>
          </a:ln>
        </p:spPr>
      </p:pic>
      <p:sp>
        <p:nvSpPr>
          <p:cNvPr id="352" name="Google Shape;338;p28"/>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13</a:t>
            </a:r>
            <a:endParaRPr lang="hr-HR" sz="1400" b="0" strike="noStrike" spc="-1">
              <a:latin typeface="Arial"/>
            </a:endParaRPr>
          </a:p>
        </p:txBody>
      </p:sp>
      <p:sp>
        <p:nvSpPr>
          <p:cNvPr id="353" name="PlaceHolder 3"/>
          <p:cNvSpPr>
            <a:spLocks noGrp="1"/>
          </p:cNvSpPr>
          <p:nvPr>
            <p:ph/>
          </p:nvPr>
        </p:nvSpPr>
        <p:spPr>
          <a:xfrm>
            <a:off x="4716720" y="1396800"/>
            <a:ext cx="4233240" cy="3062160"/>
          </a:xfrm>
          <a:prstGeom prst="rect">
            <a:avLst/>
          </a:prstGeom>
          <a:noFill/>
          <a:ln w="0">
            <a:noFill/>
          </a:ln>
        </p:spPr>
        <p:txBody>
          <a:bodyPr lIns="0" tIns="91440" rIns="0" bIns="91440" anchor="t">
            <a:normAutofit/>
          </a:bodyPr>
          <a:lstStyle/>
          <a:p>
            <a:pPr marL="365760" indent="-238680" algn="just">
              <a:lnSpc>
                <a:spcPct val="115000"/>
              </a:lnSpc>
              <a:spcBef>
                <a:spcPts val="1001"/>
              </a:spcBef>
              <a:buClr>
                <a:srgbClr val="111111"/>
              </a:buClr>
              <a:buFont typeface="Arial"/>
              <a:buChar char="●"/>
            </a:pPr>
            <a:r>
              <a:rPr lang="en" sz="1300" b="0" strike="noStrike" spc="-1">
                <a:solidFill>
                  <a:srgbClr val="111111"/>
                </a:solidFill>
                <a:highlight>
                  <a:srgbClr val="FFFFFF"/>
                </a:highlight>
                <a:latin typeface="Arial"/>
                <a:ea typeface="Arial"/>
              </a:rPr>
              <a:t>Mesh dependency </a:t>
            </a:r>
            <a:endParaRPr lang="hr-HR" sz="1300" b="0" strike="noStrike" spc="-1">
              <a:latin typeface="Arial"/>
            </a:endParaRPr>
          </a:p>
          <a:p>
            <a:pPr marL="914400" lvl="1" indent="-31104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Challenging treatment of crack branching</a:t>
            </a:r>
            <a:endParaRPr lang="hr-HR" sz="1300" b="0" strike="noStrike" spc="-1">
              <a:latin typeface="Arial"/>
            </a:endParaRPr>
          </a:p>
          <a:p>
            <a:pPr marL="365760" indent="-219600" algn="just">
              <a:lnSpc>
                <a:spcPct val="115000"/>
              </a:lnSpc>
              <a:spcBef>
                <a:spcPts val="1001"/>
              </a:spcBef>
              <a:buClr>
                <a:srgbClr val="111111"/>
              </a:buClr>
              <a:buFont typeface="Arial"/>
              <a:buChar char="●"/>
            </a:pPr>
            <a:r>
              <a:rPr lang="en" sz="1300" b="0" strike="noStrike" spc="-1">
                <a:solidFill>
                  <a:srgbClr val="111111"/>
                </a:solidFill>
                <a:highlight>
                  <a:srgbClr val="FFFFFF"/>
                </a:highlight>
                <a:latin typeface="Arial"/>
                <a:ea typeface="Arial"/>
              </a:rPr>
              <a:t>Implementing additional criteria is not straightforward and fast </a:t>
            </a:r>
            <a:endParaRPr lang="hr-HR" sz="1300" b="0" strike="noStrike" spc="-1">
              <a:latin typeface="Arial"/>
            </a:endParaRPr>
          </a:p>
          <a:p>
            <a:pPr algn="just">
              <a:lnSpc>
                <a:spcPct val="115000"/>
              </a:lnSpc>
              <a:spcBef>
                <a:spcPts val="1199"/>
              </a:spcBef>
              <a:spcAft>
                <a:spcPts val="1199"/>
              </a:spcAft>
              <a:tabLst>
                <a:tab pos="0" algn="l"/>
              </a:tabLst>
            </a:pPr>
            <a:endParaRPr lang="hr-HR" sz="1300" b="0" strike="noStrike" spc="-1">
              <a:latin typeface="Arial"/>
            </a:endParaRPr>
          </a:p>
        </p:txBody>
      </p:sp>
      <p:sp>
        <p:nvSpPr>
          <p:cNvPr id="354" name="Google Shape;340;p28"/>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In-house built Algorithm | Examples | </a:t>
            </a:r>
            <a:r>
              <a:rPr lang="en" sz="1300" b="0" strike="noStrike" spc="-1">
                <a:solidFill>
                  <a:srgbClr val="FFFFFF"/>
                </a:solidFill>
                <a:latin typeface="Arial"/>
                <a:ea typeface="Arial"/>
              </a:rPr>
              <a:t>Conclusion</a:t>
            </a:r>
            <a:endParaRPr lang="hr-HR" sz="13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Google Shape;345;p29"/>
          <p:cNvPicPr/>
          <p:nvPr/>
        </p:nvPicPr>
        <p:blipFill>
          <a:blip r:embed="rId2"/>
          <a:stretch/>
        </p:blipFill>
        <p:spPr>
          <a:xfrm>
            <a:off x="147600" y="3151800"/>
            <a:ext cx="4370760" cy="583560"/>
          </a:xfrm>
          <a:prstGeom prst="rect">
            <a:avLst/>
          </a:prstGeom>
          <a:ln w="0">
            <a:noFill/>
          </a:ln>
        </p:spPr>
      </p:pic>
      <p:sp>
        <p:nvSpPr>
          <p:cNvPr id="356" name="PlaceHolder 1"/>
          <p:cNvSpPr>
            <a:spLocks noGrp="1"/>
          </p:cNvSpPr>
          <p:nvPr>
            <p:ph type="subTitle"/>
          </p:nvPr>
        </p:nvSpPr>
        <p:spPr>
          <a:xfrm>
            <a:off x="311760" y="1189440"/>
            <a:ext cx="8519400" cy="2161800"/>
          </a:xfrm>
          <a:prstGeom prst="rect">
            <a:avLst/>
          </a:prstGeom>
          <a:noFill/>
          <a:ln w="0">
            <a:noFill/>
          </a:ln>
        </p:spPr>
        <p:txBody>
          <a:bodyPr lIns="0" tIns="91440" rIns="0" bIns="91440" anchor="t">
            <a:normAutofit fontScale="34500" lnSpcReduction="20000"/>
          </a:bodyPr>
          <a:lstStyle/>
          <a:p>
            <a:pPr algn="ctr">
              <a:lnSpc>
                <a:spcPct val="100000"/>
              </a:lnSpc>
              <a:spcBef>
                <a:spcPts val="1001"/>
              </a:spcBef>
              <a:tabLst>
                <a:tab pos="0" algn="l"/>
              </a:tabLst>
            </a:pPr>
            <a:endParaRPr lang="hr-HR" sz="3200" b="0" strike="noStrike" spc="-1" dirty="0">
              <a:latin typeface="Arial"/>
            </a:endParaRPr>
          </a:p>
          <a:p>
            <a:pPr marL="0" indent="0" algn="ctr">
              <a:lnSpc>
                <a:spcPct val="100000"/>
              </a:lnSpc>
              <a:spcBef>
                <a:spcPts val="1001"/>
              </a:spcBef>
              <a:buClr>
                <a:srgbClr val="336699"/>
              </a:buClr>
              <a:buNone/>
              <a:tabLst>
                <a:tab pos="0" algn="l"/>
              </a:tabLst>
            </a:pPr>
            <a:r>
              <a:rPr lang="en" sz="3550" b="0" strike="noStrike" spc="-1" dirty="0">
                <a:solidFill>
                  <a:srgbClr val="336699"/>
                </a:solidFill>
                <a:latin typeface="Arial"/>
                <a:ea typeface="Arial"/>
              </a:rPr>
              <a:t>Thank you for your attention!</a:t>
            </a:r>
            <a:endParaRPr lang="hr-HR" sz="3550" b="0" strike="noStrike" spc="-1" dirty="0">
              <a:latin typeface="Arial"/>
            </a:endParaRPr>
          </a:p>
          <a:p>
            <a:pPr algn="ctr">
              <a:lnSpc>
                <a:spcPct val="100000"/>
              </a:lnSpc>
              <a:spcBef>
                <a:spcPts val="1001"/>
              </a:spcBef>
              <a:tabLst>
                <a:tab pos="0" algn="l"/>
              </a:tabLst>
            </a:pPr>
            <a:endParaRPr lang="hr-HR" sz="3550" b="0" strike="noStrike" spc="-1" dirty="0">
              <a:latin typeface="Arial"/>
            </a:endParaRPr>
          </a:p>
          <a:p>
            <a:pPr marL="0" indent="0" algn="ctr">
              <a:lnSpc>
                <a:spcPct val="100000"/>
              </a:lnSpc>
              <a:spcBef>
                <a:spcPts val="1001"/>
              </a:spcBef>
              <a:buClr>
                <a:srgbClr val="336699"/>
              </a:buClr>
              <a:buNone/>
              <a:tabLst>
                <a:tab pos="0" algn="l"/>
              </a:tabLst>
            </a:pPr>
            <a:r>
              <a:rPr lang="en" sz="3600" b="0" strike="noStrike" spc="-1" dirty="0">
                <a:solidFill>
                  <a:srgbClr val="336699"/>
                </a:solidFill>
                <a:latin typeface="Arial"/>
                <a:ea typeface="Arial"/>
              </a:rPr>
              <a:t>Acknowledgments to the funds received from the European Union’s Horizon 2020 research and innovation programme under the MSC grant agreement No 955944 - RE-FRACTURE2.</a:t>
            </a:r>
            <a:endParaRPr lang="hr-HR" sz="3600" b="0" strike="noStrike" spc="-1" dirty="0">
              <a:latin typeface="Arial"/>
            </a:endParaRPr>
          </a:p>
          <a:p>
            <a:pPr>
              <a:lnSpc>
                <a:spcPct val="100000"/>
              </a:lnSpc>
              <a:spcBef>
                <a:spcPts val="1001"/>
              </a:spcBef>
              <a:tabLst>
                <a:tab pos="0" algn="l"/>
              </a:tabLst>
            </a:pPr>
            <a:endParaRPr lang="hr-HR" sz="3600" b="0" strike="noStrike" spc="-1" dirty="0">
              <a:latin typeface="Arial"/>
            </a:endParaRPr>
          </a:p>
          <a:p>
            <a:pPr marL="0" indent="0" algn="ctr">
              <a:lnSpc>
                <a:spcPct val="100000"/>
              </a:lnSpc>
              <a:spcBef>
                <a:spcPts val="1001"/>
              </a:spcBef>
              <a:buClr>
                <a:srgbClr val="000000"/>
              </a:buClr>
              <a:buNone/>
              <a:tabLst>
                <a:tab pos="0" algn="l"/>
              </a:tabLst>
            </a:pPr>
            <a:r>
              <a:rPr lang="en" sz="3600" b="0" strike="noStrike" spc="-1" dirty="0">
                <a:solidFill>
                  <a:srgbClr val="000000"/>
                </a:solidFill>
                <a:latin typeface="Arial"/>
                <a:ea typeface="Arial"/>
              </a:rPr>
              <a:t>Domagoj Uremović</a:t>
            </a:r>
            <a:endParaRPr lang="hr-HR" sz="3600" b="0" strike="noStrike" spc="-1" dirty="0">
              <a:latin typeface="Arial"/>
            </a:endParaRPr>
          </a:p>
          <a:p>
            <a:pPr marL="0" indent="0" algn="ctr">
              <a:lnSpc>
                <a:spcPct val="100000"/>
              </a:lnSpc>
              <a:spcBef>
                <a:spcPts val="1001"/>
              </a:spcBef>
              <a:buClr>
                <a:srgbClr val="336699"/>
              </a:buClr>
              <a:buNone/>
              <a:tabLst>
                <a:tab pos="0" algn="l"/>
              </a:tabLst>
            </a:pPr>
            <a:r>
              <a:rPr lang="en" sz="2240" b="0" u="sng" strike="noStrike" spc="-1" dirty="0">
                <a:solidFill>
                  <a:srgbClr val="0097A7"/>
                </a:solidFill>
                <a:uFillTx/>
                <a:latin typeface="Arial"/>
                <a:ea typeface="Arial"/>
                <a:hlinkClick r:id="rId3"/>
              </a:rPr>
              <a:t>duremovic@mas.br.ac.rs</a:t>
            </a:r>
            <a:endParaRPr lang="hr-HR" sz="2240" b="0" strike="noStrike" spc="-1" dirty="0">
              <a:latin typeface="Arial"/>
            </a:endParaRPr>
          </a:p>
        </p:txBody>
      </p:sp>
      <p:pic>
        <p:nvPicPr>
          <p:cNvPr id="357" name="Google Shape;347;p29"/>
          <p:cNvPicPr/>
          <p:nvPr/>
        </p:nvPicPr>
        <p:blipFill>
          <a:blip r:embed="rId4"/>
          <a:stretch/>
        </p:blipFill>
        <p:spPr>
          <a:xfrm>
            <a:off x="0" y="0"/>
            <a:ext cx="9142920" cy="1064520"/>
          </a:xfrm>
          <a:prstGeom prst="rect">
            <a:avLst/>
          </a:prstGeom>
          <a:ln w="0">
            <a:noFill/>
          </a:ln>
        </p:spPr>
      </p:pic>
      <p:sp>
        <p:nvSpPr>
          <p:cNvPr id="358" name="PlaceHolder 2"/>
          <p:cNvSpPr>
            <a:spLocks noGrp="1"/>
          </p:cNvSpPr>
          <p:nvPr>
            <p:ph type="title"/>
          </p:nvPr>
        </p:nvSpPr>
        <p:spPr>
          <a:xfrm>
            <a:off x="311760" y="141840"/>
            <a:ext cx="8519400" cy="922680"/>
          </a:xfrm>
          <a:prstGeom prst="rect">
            <a:avLst/>
          </a:prstGeom>
          <a:noFill/>
          <a:ln w="0">
            <a:noFill/>
          </a:ln>
        </p:spPr>
        <p:txBody>
          <a:bodyPr lIns="0" tIns="91440" rIns="0" bIns="91440" anchor="b">
            <a:noAutofit/>
          </a:bodyPr>
          <a:lstStyle/>
          <a:p>
            <a:pPr algn="ctr">
              <a:lnSpc>
                <a:spcPct val="100000"/>
              </a:lnSpc>
              <a:tabLst>
                <a:tab pos="0" algn="l"/>
              </a:tabLst>
            </a:pPr>
            <a:r>
              <a:rPr lang="en" sz="2240" b="0" strike="noStrike" spc="-1">
                <a:solidFill>
                  <a:srgbClr val="FFFFFF"/>
                </a:solidFill>
                <a:latin typeface="Arial"/>
                <a:ea typeface="Arial"/>
              </a:rPr>
              <a:t>Advanced ceramics and application conference X </a:t>
            </a:r>
            <a:endParaRPr lang="hr-HR" sz="2240" b="0" strike="noStrike" spc="-1">
              <a:latin typeface="Arial"/>
            </a:endParaRPr>
          </a:p>
          <a:p>
            <a:pPr algn="r">
              <a:lnSpc>
                <a:spcPct val="100000"/>
              </a:lnSpc>
              <a:tabLst>
                <a:tab pos="0" algn="l"/>
              </a:tabLst>
            </a:pPr>
            <a:r>
              <a:rPr lang="en" sz="2240" b="0" strike="noStrike" spc="-1">
                <a:solidFill>
                  <a:srgbClr val="FFFFFF"/>
                </a:solidFill>
                <a:latin typeface="Arial"/>
                <a:ea typeface="Arial"/>
              </a:rPr>
              <a:t>Serbian Ceramic Society	</a:t>
            </a:r>
            <a:r>
              <a:rPr lang="en" sz="3140" b="0" strike="noStrike" spc="-1">
                <a:solidFill>
                  <a:srgbClr val="FFFFFF"/>
                </a:solidFill>
                <a:latin typeface="Arial"/>
                <a:ea typeface="Arial"/>
              </a:rPr>
              <a:t>	</a:t>
            </a:r>
            <a:endParaRPr lang="hr-HR" sz="3140" b="0" strike="noStrike" spc="-1">
              <a:latin typeface="Arial"/>
            </a:endParaRPr>
          </a:p>
        </p:txBody>
      </p:sp>
      <p:pic>
        <p:nvPicPr>
          <p:cNvPr id="359" name="Google Shape;349;p29"/>
          <p:cNvPicPr/>
          <p:nvPr/>
        </p:nvPicPr>
        <p:blipFill>
          <a:blip r:embed="rId5"/>
          <a:srcRect r="79341"/>
          <a:stretch/>
        </p:blipFill>
        <p:spPr>
          <a:xfrm>
            <a:off x="324720" y="4365000"/>
            <a:ext cx="1040760" cy="657000"/>
          </a:xfrm>
          <a:prstGeom prst="rect">
            <a:avLst/>
          </a:prstGeom>
          <a:ln w="0">
            <a:noFill/>
          </a:ln>
        </p:spPr>
      </p:pic>
      <p:pic>
        <p:nvPicPr>
          <p:cNvPr id="360" name="Google Shape;350;p29"/>
          <p:cNvPicPr/>
          <p:nvPr/>
        </p:nvPicPr>
        <p:blipFill>
          <a:blip r:embed="rId6"/>
          <a:stretch/>
        </p:blipFill>
        <p:spPr>
          <a:xfrm>
            <a:off x="6867000" y="4357440"/>
            <a:ext cx="1040760" cy="703440"/>
          </a:xfrm>
          <a:prstGeom prst="rect">
            <a:avLst/>
          </a:prstGeom>
          <a:ln w="0">
            <a:noFill/>
          </a:ln>
        </p:spPr>
      </p:pic>
      <p:pic>
        <p:nvPicPr>
          <p:cNvPr id="361" name="Google Shape;351;p29"/>
          <p:cNvPicPr/>
          <p:nvPr/>
        </p:nvPicPr>
        <p:blipFill>
          <a:blip r:embed="rId7"/>
          <a:stretch/>
        </p:blipFill>
        <p:spPr>
          <a:xfrm>
            <a:off x="7980840" y="4284000"/>
            <a:ext cx="850320" cy="850320"/>
          </a:xfrm>
          <a:prstGeom prst="rect">
            <a:avLst/>
          </a:prstGeom>
          <a:ln w="0">
            <a:noFill/>
          </a:ln>
        </p:spPr>
      </p:pic>
      <p:pic>
        <p:nvPicPr>
          <p:cNvPr id="362" name="Google Shape;352;p29"/>
          <p:cNvPicPr/>
          <p:nvPr/>
        </p:nvPicPr>
        <p:blipFill>
          <a:blip r:embed="rId8"/>
          <a:stretch/>
        </p:blipFill>
        <p:spPr>
          <a:xfrm>
            <a:off x="0" y="3825000"/>
            <a:ext cx="9142920" cy="450000"/>
          </a:xfrm>
          <a:prstGeom prst="rect">
            <a:avLst/>
          </a:prstGeom>
          <a:ln w="0">
            <a:noFill/>
          </a:ln>
        </p:spPr>
      </p:pic>
      <p:sp>
        <p:nvSpPr>
          <p:cNvPr id="363" name="Google Shape;353;p29"/>
          <p:cNvSpPr/>
          <p:nvPr/>
        </p:nvSpPr>
        <p:spPr>
          <a:xfrm>
            <a:off x="1451160" y="4463280"/>
            <a:ext cx="5342400" cy="4568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en" sz="900" b="0" strike="noStrike" spc="-1">
                <a:solidFill>
                  <a:srgbClr val="000000"/>
                </a:solidFill>
                <a:latin typeface="Arial"/>
                <a:ea typeface="Arial"/>
              </a:rPr>
              <a:t>This project has received funding from the European Union’s Horizon 2020 research and innovation programme under the Marie Sklodowska-Curie grant agreement No 955944 - RE-FRACTURE2.</a:t>
            </a:r>
            <a:endParaRPr lang="hr-HR" sz="9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Cracks in continuum mechanics</a:t>
            </a:r>
            <a:endParaRPr lang="hr-HR" sz="2800" b="0" strike="noStrike" spc="-1">
              <a:latin typeface="Arial"/>
            </a:endParaRPr>
          </a:p>
        </p:txBody>
      </p:sp>
      <p:sp>
        <p:nvSpPr>
          <p:cNvPr id="131" name="PlaceHolder 2"/>
          <p:cNvSpPr>
            <a:spLocks noGrp="1"/>
          </p:cNvSpPr>
          <p:nvPr>
            <p:ph/>
          </p:nvPr>
        </p:nvSpPr>
        <p:spPr>
          <a:xfrm>
            <a:off x="311760" y="1193760"/>
            <a:ext cx="8436600" cy="3415320"/>
          </a:xfrm>
          <a:prstGeom prst="rect">
            <a:avLst/>
          </a:prstGeom>
          <a:noFill/>
          <a:ln w="0">
            <a:noFill/>
          </a:ln>
        </p:spPr>
        <p:txBody>
          <a:bodyPr lIns="0" tIns="91440" rIns="0" bIns="91440" anchor="t">
            <a:normAutofit/>
          </a:bodyPr>
          <a:lstStyle/>
          <a:p>
            <a:pPr marL="457200" indent="-311040" algn="just">
              <a:lnSpc>
                <a:spcPct val="115000"/>
              </a:lnSpc>
              <a:spcBef>
                <a:spcPts val="1001"/>
              </a:spcBef>
              <a:buClr>
                <a:srgbClr val="595959"/>
              </a:buClr>
              <a:buFont typeface="Arial"/>
              <a:buChar char="●"/>
            </a:pPr>
            <a:r>
              <a:rPr lang="en" sz="1300" b="0" strike="noStrike" spc="-1">
                <a:solidFill>
                  <a:srgbClr val="111111"/>
                </a:solidFill>
                <a:highlight>
                  <a:srgbClr val="FFFFFF"/>
                </a:highlight>
                <a:latin typeface="Arial"/>
                <a:ea typeface="Arial"/>
              </a:rPr>
              <a:t>A crack is a discontinuity in a solid body which is characterized by possessing an initiation (or nucleation) point and by growing from this point to a finite size with time, either leading, or not, to the division of the initial body in two or more pieces. Prof. </a:t>
            </a:r>
            <a:r>
              <a:rPr lang="en" sz="1300" b="0" u="sng" strike="noStrike" spc="-1">
                <a:solidFill>
                  <a:srgbClr val="000000"/>
                </a:solidFill>
                <a:highlight>
                  <a:srgbClr val="FFFFFF"/>
                </a:highlight>
                <a:uFillTx/>
                <a:latin typeface="Arial"/>
                <a:ea typeface="Arial"/>
              </a:rPr>
              <a:t>C.G. Schön</a:t>
            </a:r>
            <a:endParaRPr lang="hr-HR" sz="1300" b="0" strike="noStrike" spc="-1">
              <a:latin typeface="Arial"/>
            </a:endParaRPr>
          </a:p>
          <a:p>
            <a:pPr marL="457200" indent="-311040">
              <a:lnSpc>
                <a:spcPct val="115000"/>
              </a:lnSpc>
              <a:spcBef>
                <a:spcPts val="1001"/>
              </a:spcBef>
              <a:buClr>
                <a:srgbClr val="000000"/>
              </a:buClr>
              <a:buFont typeface="Arial"/>
              <a:buChar char="●"/>
            </a:pPr>
            <a:r>
              <a:rPr lang="en" sz="1300" b="0" strike="noStrike" spc="-1">
                <a:solidFill>
                  <a:srgbClr val="000000"/>
                </a:solidFill>
                <a:latin typeface="Arial"/>
                <a:ea typeface="Arial"/>
              </a:rPr>
              <a:t>Characterizing refracture materials </a:t>
            </a:r>
            <a:endParaRPr lang="hr-HR" sz="1300" b="0" strike="noStrike" spc="-1">
              <a:latin typeface="Arial"/>
            </a:endParaRPr>
          </a:p>
          <a:p>
            <a:pPr marL="914400" lvl="1" indent="-311040">
              <a:lnSpc>
                <a:spcPct val="115000"/>
              </a:lnSpc>
              <a:spcBef>
                <a:spcPts val="499"/>
              </a:spcBef>
              <a:buClr>
                <a:srgbClr val="000000"/>
              </a:buClr>
              <a:buFont typeface="Arial"/>
              <a:buChar char="○"/>
            </a:pPr>
            <a:r>
              <a:rPr lang="en" sz="1300" b="0" strike="noStrike" spc="-1">
                <a:solidFill>
                  <a:srgbClr val="000000"/>
                </a:solidFill>
                <a:latin typeface="Arial"/>
                <a:ea typeface="Arial"/>
              </a:rPr>
              <a:t>Constitutive model </a:t>
            </a:r>
            <a:endParaRPr lang="hr-HR" sz="1300" b="0" strike="noStrike" spc="-1">
              <a:latin typeface="Arial"/>
            </a:endParaRPr>
          </a:p>
          <a:p>
            <a:pPr marL="914400" lvl="1" indent="-311040">
              <a:lnSpc>
                <a:spcPct val="115000"/>
              </a:lnSpc>
              <a:spcBef>
                <a:spcPts val="499"/>
              </a:spcBef>
              <a:buClr>
                <a:srgbClr val="000000"/>
              </a:buClr>
              <a:buFont typeface="Arial"/>
              <a:buChar char="○"/>
            </a:pPr>
            <a:r>
              <a:rPr lang="en" sz="1300" b="0" strike="noStrike" spc="-1">
                <a:solidFill>
                  <a:srgbClr val="000000"/>
                </a:solidFill>
                <a:latin typeface="Arial"/>
                <a:ea typeface="Arial"/>
              </a:rPr>
              <a:t>Optimization</a:t>
            </a:r>
            <a:endParaRPr lang="hr-HR" sz="1300" b="0" strike="noStrike" spc="-1">
              <a:latin typeface="Arial"/>
            </a:endParaRPr>
          </a:p>
          <a:p>
            <a:pPr marL="1371600" lvl="2" indent="-311040">
              <a:lnSpc>
                <a:spcPct val="115000"/>
              </a:lnSpc>
              <a:spcBef>
                <a:spcPts val="499"/>
              </a:spcBef>
              <a:buClr>
                <a:srgbClr val="000000"/>
              </a:buClr>
              <a:buFont typeface="Arial"/>
              <a:buChar char="■"/>
            </a:pPr>
            <a:r>
              <a:rPr lang="en" sz="1300" b="0" strike="noStrike" spc="-1">
                <a:solidFill>
                  <a:srgbClr val="000000"/>
                </a:solidFill>
                <a:latin typeface="Arial"/>
                <a:ea typeface="Arial"/>
              </a:rPr>
              <a:t>Crack nucleation</a:t>
            </a:r>
            <a:endParaRPr lang="hr-HR" sz="1300" b="0" strike="noStrike" spc="-1">
              <a:latin typeface="Arial"/>
            </a:endParaRPr>
          </a:p>
          <a:p>
            <a:pPr marL="1371600" lvl="2" indent="-311040">
              <a:lnSpc>
                <a:spcPct val="115000"/>
              </a:lnSpc>
              <a:spcBef>
                <a:spcPts val="499"/>
              </a:spcBef>
              <a:buClr>
                <a:srgbClr val="000000"/>
              </a:buClr>
              <a:buFont typeface="Arial"/>
              <a:buChar char="■"/>
            </a:pPr>
            <a:r>
              <a:rPr lang="en" sz="1300" b="0" strike="noStrike" spc="-1">
                <a:solidFill>
                  <a:srgbClr val="000000"/>
                </a:solidFill>
                <a:latin typeface="Arial"/>
                <a:ea typeface="Arial"/>
              </a:rPr>
              <a:t>Crack propagation</a:t>
            </a:r>
            <a:endParaRPr lang="hr-HR" sz="1300" b="0" strike="noStrike" spc="-1">
              <a:latin typeface="Arial"/>
            </a:endParaRPr>
          </a:p>
        </p:txBody>
      </p:sp>
      <p:pic>
        <p:nvPicPr>
          <p:cNvPr id="132" name="Google Shape;69;p14"/>
          <p:cNvPicPr/>
          <p:nvPr/>
        </p:nvPicPr>
        <p:blipFill>
          <a:blip r:embed="rId3"/>
          <a:stretch/>
        </p:blipFill>
        <p:spPr>
          <a:xfrm>
            <a:off x="0" y="0"/>
            <a:ext cx="9142920" cy="383760"/>
          </a:xfrm>
          <a:prstGeom prst="rect">
            <a:avLst/>
          </a:prstGeom>
          <a:ln w="0">
            <a:noFill/>
          </a:ln>
        </p:spPr>
      </p:pic>
      <p:sp>
        <p:nvSpPr>
          <p:cNvPr id="133" name="Google Shape;70;p14"/>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FFFFFF"/>
                </a:solidFill>
                <a:latin typeface="Arial"/>
                <a:ea typeface="Arial"/>
              </a:rPr>
              <a:t>Cracks in continuum mechanics</a:t>
            </a:r>
            <a:r>
              <a:rPr lang="en" sz="1300" b="0" strike="noStrike" spc="-1">
                <a:solidFill>
                  <a:srgbClr val="000000"/>
                </a:solidFill>
                <a:latin typeface="Arial"/>
                <a:ea typeface="Arial"/>
              </a:rPr>
              <a:t> </a:t>
            </a:r>
            <a:r>
              <a:rPr lang="en" sz="1300" b="0" strike="noStrike" spc="-1">
                <a:solidFill>
                  <a:srgbClr val="9E9E9E"/>
                </a:solidFill>
                <a:latin typeface="Arial"/>
                <a:ea typeface="Arial"/>
              </a:rPr>
              <a:t>| Simulating Cracks | In-house built Algorithm | Examples | Conclusion</a:t>
            </a:r>
            <a:endParaRPr lang="hr-HR" sz="1300" b="0" strike="noStrike" spc="-1">
              <a:latin typeface="Arial"/>
            </a:endParaRPr>
          </a:p>
        </p:txBody>
      </p:sp>
      <p:sp>
        <p:nvSpPr>
          <p:cNvPr id="134" name="Google Shape;71;p14"/>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2</a:t>
            </a:r>
            <a:endParaRPr lang="hr-HR" sz="1400" b="0" strike="noStrike" spc="-1">
              <a:latin typeface="Arial"/>
            </a:endParaRPr>
          </a:p>
        </p:txBody>
      </p:sp>
      <p:pic>
        <p:nvPicPr>
          <p:cNvPr id="135" name="Google Shape;72;p14"/>
          <p:cNvPicPr/>
          <p:nvPr/>
        </p:nvPicPr>
        <p:blipFill>
          <a:blip r:embed="rId4"/>
          <a:stretch/>
        </p:blipFill>
        <p:spPr>
          <a:xfrm>
            <a:off x="3967560" y="2731680"/>
            <a:ext cx="4505040" cy="15919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p:nvPr>
        </p:nvSpPr>
        <p:spPr>
          <a:xfrm>
            <a:off x="311760" y="1152360"/>
            <a:ext cx="4137840" cy="1292040"/>
          </a:xfrm>
          <a:prstGeom prst="rect">
            <a:avLst/>
          </a:prstGeom>
          <a:noFill/>
          <a:ln w="0">
            <a:noFill/>
          </a:ln>
        </p:spPr>
        <p:txBody>
          <a:bodyPr lIns="0" tIns="91440" rIns="0" bIns="91440" anchor="t">
            <a:normAutofit/>
          </a:bodyPr>
          <a:lstStyle/>
          <a:p>
            <a:pPr marL="457200" indent="-311040">
              <a:lnSpc>
                <a:spcPct val="115000"/>
              </a:lnSpc>
              <a:spcBef>
                <a:spcPts val="1001"/>
              </a:spcBef>
              <a:buClr>
                <a:srgbClr val="595959"/>
              </a:buClr>
              <a:buFont typeface="Arial"/>
              <a:buChar char="●"/>
            </a:pPr>
            <a:r>
              <a:rPr lang="en" sz="1300" b="0" strike="noStrike" spc="-1">
                <a:solidFill>
                  <a:srgbClr val="595959"/>
                </a:solidFill>
                <a:latin typeface="Arial"/>
                <a:ea typeface="Arial"/>
              </a:rPr>
              <a:t>Two most common methods</a:t>
            </a:r>
            <a:endParaRPr lang="hr-HR" sz="1300" b="0" strike="noStrike" spc="-1">
              <a:latin typeface="Arial"/>
            </a:endParaRPr>
          </a:p>
          <a:p>
            <a:pPr marL="914400" lvl="1" indent="-311040">
              <a:lnSpc>
                <a:spcPct val="115000"/>
              </a:lnSpc>
              <a:spcBef>
                <a:spcPts val="499"/>
              </a:spcBef>
              <a:buClr>
                <a:srgbClr val="595959"/>
              </a:buClr>
              <a:buFont typeface="Arial"/>
              <a:buChar char="○"/>
            </a:pPr>
            <a:r>
              <a:rPr lang="en" sz="1300" b="0" strike="noStrike" spc="-1">
                <a:solidFill>
                  <a:srgbClr val="595959"/>
                </a:solidFill>
                <a:latin typeface="Arial"/>
                <a:ea typeface="Arial"/>
              </a:rPr>
              <a:t>Cohesive elements</a:t>
            </a:r>
            <a:endParaRPr lang="hr-HR" sz="1300" b="0" strike="noStrike" spc="-1">
              <a:latin typeface="Arial"/>
            </a:endParaRPr>
          </a:p>
          <a:p>
            <a:pPr marL="914400" lvl="1" indent="-311040">
              <a:lnSpc>
                <a:spcPct val="115000"/>
              </a:lnSpc>
              <a:spcBef>
                <a:spcPts val="499"/>
              </a:spcBef>
              <a:buClr>
                <a:srgbClr val="595959"/>
              </a:buClr>
              <a:buFont typeface="Arial"/>
              <a:buChar char="○"/>
            </a:pPr>
            <a:r>
              <a:rPr lang="en" sz="1300" b="0" strike="noStrike" spc="-1">
                <a:solidFill>
                  <a:srgbClr val="595959"/>
                </a:solidFill>
                <a:latin typeface="Arial"/>
                <a:ea typeface="Arial"/>
              </a:rPr>
              <a:t>Extended finite element method (XFEM)</a:t>
            </a:r>
            <a:endParaRPr lang="hr-HR" sz="1300" b="0" strike="noStrike" spc="-1">
              <a:latin typeface="Arial"/>
            </a:endParaRPr>
          </a:p>
        </p:txBody>
      </p:sp>
      <p:pic>
        <p:nvPicPr>
          <p:cNvPr id="137" name="Google Shape;78;p15"/>
          <p:cNvPicPr/>
          <p:nvPr/>
        </p:nvPicPr>
        <p:blipFill>
          <a:blip r:embed="rId3"/>
          <a:stretch/>
        </p:blipFill>
        <p:spPr>
          <a:xfrm>
            <a:off x="0" y="0"/>
            <a:ext cx="9142920" cy="383760"/>
          </a:xfrm>
          <a:prstGeom prst="rect">
            <a:avLst/>
          </a:prstGeom>
          <a:ln w="0">
            <a:noFill/>
          </a:ln>
        </p:spPr>
      </p:pic>
      <p:sp>
        <p:nvSpPr>
          <p:cNvPr id="138" name="Google Shape;79;p15"/>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a:t>
            </a:r>
            <a:r>
              <a:rPr lang="en" sz="1300" b="0" strike="noStrike" spc="-1">
                <a:solidFill>
                  <a:srgbClr val="FFFFFF"/>
                </a:solidFill>
                <a:latin typeface="Arial"/>
                <a:ea typeface="Arial"/>
              </a:rPr>
              <a:t>Simulating Cracks </a:t>
            </a:r>
            <a:r>
              <a:rPr lang="en" sz="1300" b="0" strike="noStrike" spc="-1">
                <a:solidFill>
                  <a:srgbClr val="9E9E9E"/>
                </a:solidFill>
                <a:latin typeface="Arial"/>
                <a:ea typeface="Arial"/>
              </a:rPr>
              <a:t>| In-house built Algorithm | Examples | Conclusion</a:t>
            </a:r>
            <a:endParaRPr lang="hr-HR" sz="1300" b="0" strike="noStrike" spc="-1">
              <a:latin typeface="Arial"/>
            </a:endParaRPr>
          </a:p>
        </p:txBody>
      </p:sp>
      <p:sp>
        <p:nvSpPr>
          <p:cNvPr id="139" name="PlaceHolder 2"/>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Simulating cracks</a:t>
            </a:r>
            <a:endParaRPr lang="hr-HR" sz="2800" b="0" strike="noStrike" spc="-1">
              <a:latin typeface="Arial"/>
            </a:endParaRPr>
          </a:p>
        </p:txBody>
      </p:sp>
      <p:pic>
        <p:nvPicPr>
          <p:cNvPr id="140" name="Google Shape;81;p15"/>
          <p:cNvPicPr/>
          <p:nvPr/>
        </p:nvPicPr>
        <p:blipFill>
          <a:blip r:embed="rId4"/>
          <a:stretch/>
        </p:blipFill>
        <p:spPr>
          <a:xfrm>
            <a:off x="2081160" y="2571840"/>
            <a:ext cx="4621680" cy="2436120"/>
          </a:xfrm>
          <a:prstGeom prst="rect">
            <a:avLst/>
          </a:prstGeom>
          <a:ln w="0">
            <a:noFill/>
          </a:ln>
        </p:spPr>
      </p:pic>
      <p:sp>
        <p:nvSpPr>
          <p:cNvPr id="141" name="Google Shape;82;p15"/>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3</a:t>
            </a:r>
            <a:endParaRPr lang="hr-HR" sz="1400" b="0" strike="noStrike" spc="-1">
              <a:latin typeface="Arial"/>
            </a:endParaRPr>
          </a:p>
        </p:txBody>
      </p:sp>
      <p:sp>
        <p:nvSpPr>
          <p:cNvPr id="142" name="PlaceHolder 3"/>
          <p:cNvSpPr>
            <a:spLocks noGrp="1"/>
          </p:cNvSpPr>
          <p:nvPr>
            <p:ph/>
          </p:nvPr>
        </p:nvSpPr>
        <p:spPr>
          <a:xfrm>
            <a:off x="4807440" y="774000"/>
            <a:ext cx="3736800" cy="3415320"/>
          </a:xfrm>
          <a:prstGeom prst="rect">
            <a:avLst/>
          </a:prstGeom>
          <a:noFill/>
          <a:ln w="0">
            <a:noFill/>
          </a:ln>
        </p:spPr>
        <p:txBody>
          <a:bodyPr lIns="0" tIns="91440" rIns="0" bIns="91440" anchor="t">
            <a:normAutofit/>
          </a:bodyPr>
          <a:lstStyle/>
          <a:p>
            <a:pPr marL="228600" indent="-228600">
              <a:lnSpc>
                <a:spcPct val="115000"/>
              </a:lnSpc>
              <a:spcBef>
                <a:spcPts val="1001"/>
              </a:spcBef>
              <a:buClr>
                <a:srgbClr val="336699"/>
              </a:buClr>
              <a:buFont typeface="Arial"/>
              <a:buChar char="•"/>
              <a:tabLst>
                <a:tab pos="0" algn="l"/>
              </a:tabLst>
            </a:pPr>
            <a:r>
              <a:rPr lang="en" sz="1300" b="1" strike="noStrike" spc="-1">
                <a:solidFill>
                  <a:srgbClr val="336699"/>
                </a:solidFill>
                <a:latin typeface="Arial"/>
                <a:ea typeface="Arial"/>
              </a:rPr>
              <a:t>XFEM</a:t>
            </a:r>
            <a:endParaRPr lang="hr-HR" sz="1300" b="0" strike="noStrike" spc="-1">
              <a:latin typeface="Arial"/>
            </a:endParaRPr>
          </a:p>
          <a:p>
            <a:pPr marL="457200" indent="-311040" algn="just">
              <a:lnSpc>
                <a:spcPct val="115000"/>
              </a:lnSpc>
              <a:spcBef>
                <a:spcPts val="349"/>
              </a:spcBef>
              <a:buClr>
                <a:srgbClr val="595959"/>
              </a:buClr>
              <a:buFont typeface="Arial"/>
              <a:buChar char="●"/>
              <a:tabLst>
                <a:tab pos="0" algn="l"/>
              </a:tabLst>
            </a:pPr>
            <a:r>
              <a:rPr lang="en" sz="1300" b="0" strike="noStrike" spc="-1">
                <a:solidFill>
                  <a:srgbClr val="595959"/>
                </a:solidFill>
                <a:latin typeface="Arial"/>
                <a:ea typeface="Arial"/>
              </a:rPr>
              <a:t>More advanced  - flexibility of propagation direction </a:t>
            </a:r>
            <a:endParaRPr lang="hr-HR" sz="1300" b="0" strike="noStrike" spc="-1">
              <a:latin typeface="Arial"/>
            </a:endParaRPr>
          </a:p>
          <a:p>
            <a:pPr marL="457200" indent="-311040" algn="just">
              <a:lnSpc>
                <a:spcPct val="115000"/>
              </a:lnSpc>
              <a:spcBef>
                <a:spcPts val="150"/>
              </a:spcBef>
              <a:buClr>
                <a:srgbClr val="595959"/>
              </a:buClr>
              <a:buFont typeface="Arial"/>
              <a:buChar char="●"/>
              <a:tabLst>
                <a:tab pos="0" algn="l"/>
              </a:tabLst>
            </a:pPr>
            <a:r>
              <a:rPr lang="en" sz="1300" b="0" strike="noStrike" spc="-1">
                <a:solidFill>
                  <a:srgbClr val="595959"/>
                </a:solidFill>
                <a:latin typeface="Arial"/>
                <a:ea typeface="Arial"/>
              </a:rPr>
              <a:t>More demanding - harder to implement</a:t>
            </a:r>
            <a:endParaRPr lang="hr-HR" sz="1300" b="0" strike="noStrike" spc="-1">
              <a:latin typeface="Arial"/>
            </a:endParaRPr>
          </a:p>
          <a:p>
            <a:pPr marL="457200" indent="-311040" algn="just">
              <a:lnSpc>
                <a:spcPct val="115000"/>
              </a:lnSpc>
              <a:spcBef>
                <a:spcPts val="150"/>
              </a:spcBef>
              <a:buClr>
                <a:srgbClr val="595959"/>
              </a:buClr>
              <a:buFont typeface="Arial"/>
              <a:buChar char="●"/>
              <a:tabLst>
                <a:tab pos="0" algn="l"/>
              </a:tabLst>
            </a:pPr>
            <a:r>
              <a:rPr lang="en" sz="1300" b="0" strike="noStrike" spc="-1">
                <a:solidFill>
                  <a:srgbClr val="595959"/>
                </a:solidFill>
                <a:latin typeface="Arial"/>
                <a:ea typeface="Arial"/>
              </a:rPr>
              <a:t>Not available in all software packages</a:t>
            </a:r>
            <a:endParaRPr lang="hr-HR" sz="1300" b="0" strike="noStrike" spc="-1">
              <a:latin typeface="Arial"/>
            </a:endParaRPr>
          </a:p>
          <a:p>
            <a:pPr marL="457200" indent="-311040" algn="just">
              <a:lnSpc>
                <a:spcPct val="115000"/>
              </a:lnSpc>
              <a:spcBef>
                <a:spcPts val="150"/>
              </a:spcBef>
              <a:buClr>
                <a:srgbClr val="000000"/>
              </a:buClr>
              <a:buFont typeface="Arial"/>
              <a:buChar char="●"/>
              <a:tabLst>
                <a:tab pos="0" algn="l"/>
              </a:tabLst>
            </a:pPr>
            <a:r>
              <a:rPr lang="en" sz="1300" b="0" strike="noStrike" spc="-1">
                <a:solidFill>
                  <a:srgbClr val="595959"/>
                </a:solidFill>
                <a:latin typeface="Arial"/>
                <a:ea typeface="Arial"/>
              </a:rPr>
              <a:t>Ability of XFEM to work with more sophisticated material models (user defined material models - UMAT)</a:t>
            </a:r>
            <a:r>
              <a:rPr lang="en" sz="1300" b="0" strike="noStrike" spc="-1">
                <a:solidFill>
                  <a:srgbClr val="000000"/>
                </a:solidFill>
                <a:latin typeface="Arial"/>
                <a:ea typeface="Arial"/>
              </a:rPr>
              <a:t> </a:t>
            </a:r>
            <a:endParaRPr lang="hr-HR" sz="13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additive="repl">
                                        <p:cTn id="7" dur="1000"/>
                                        <p:tgtEl>
                                          <p:spTgt spid="142"/>
                                        </p:tgtEl>
                                      </p:cBhvr>
                                    </p:animEffect>
                                  </p:childTnLst>
                                </p:cTn>
                              </p:par>
                            </p:childTnLst>
                          </p:cTn>
                        </p:par>
                        <p:par>
                          <p:cTn id="8" fill="hold">
                            <p:stCondLst>
                              <p:cond delay="1000"/>
                            </p:stCondLst>
                            <p:childTnLst>
                              <p:par>
                                <p:cTn id="9" presetID="10" presetClass="entr"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additive="repl">
                                        <p:cTn id="11"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Google Shape;88;p16"/>
          <p:cNvPicPr/>
          <p:nvPr/>
        </p:nvPicPr>
        <p:blipFill>
          <a:blip r:embed="rId3"/>
          <a:stretch/>
        </p:blipFill>
        <p:spPr>
          <a:xfrm>
            <a:off x="0" y="0"/>
            <a:ext cx="9142920" cy="383760"/>
          </a:xfrm>
          <a:prstGeom prst="rect">
            <a:avLst/>
          </a:prstGeom>
          <a:ln w="0">
            <a:noFill/>
          </a:ln>
        </p:spPr>
      </p:pic>
      <p:sp>
        <p:nvSpPr>
          <p:cNvPr id="144" name="Google Shape;89;p16"/>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a:t>
            </a:r>
            <a:r>
              <a:rPr lang="en" sz="1300" b="0" strike="noStrike" spc="-1">
                <a:solidFill>
                  <a:srgbClr val="FFFFFF"/>
                </a:solidFill>
                <a:latin typeface="Arial"/>
                <a:ea typeface="Arial"/>
              </a:rPr>
              <a:t>Simulating Cracks</a:t>
            </a:r>
            <a:r>
              <a:rPr lang="en" sz="1300" b="0" strike="noStrike" spc="-1">
                <a:solidFill>
                  <a:srgbClr val="9E9E9E"/>
                </a:solidFill>
                <a:latin typeface="Arial"/>
                <a:ea typeface="Arial"/>
              </a:rPr>
              <a:t> | In-house built Algorithm | Examples | Conclusion</a:t>
            </a:r>
            <a:endParaRPr lang="hr-HR" sz="1300" b="0" strike="noStrike" spc="-1">
              <a:latin typeface="Arial"/>
            </a:endParaRPr>
          </a:p>
        </p:txBody>
      </p:sp>
      <p:sp>
        <p:nvSpPr>
          <p:cNvPr id="145" name="PlaceHolder 1"/>
          <p:cNvSpPr>
            <a:spLocks noGrp="1"/>
          </p:cNvSpPr>
          <p:nvPr>
            <p:ph/>
          </p:nvPr>
        </p:nvSpPr>
        <p:spPr>
          <a:xfrm>
            <a:off x="311760" y="545400"/>
            <a:ext cx="4137840" cy="3415320"/>
          </a:xfrm>
          <a:prstGeom prst="rect">
            <a:avLst/>
          </a:prstGeom>
          <a:noFill/>
          <a:ln w="0">
            <a:noFill/>
          </a:ln>
        </p:spPr>
        <p:txBody>
          <a:bodyPr lIns="0" tIns="91440" rIns="0" bIns="91440" anchor="t">
            <a:normAutofit/>
          </a:bodyPr>
          <a:lstStyle/>
          <a:p>
            <a:pPr>
              <a:lnSpc>
                <a:spcPct val="115000"/>
              </a:lnSpc>
              <a:spcBef>
                <a:spcPts val="434"/>
              </a:spcBef>
              <a:tabLst>
                <a:tab pos="0" algn="l"/>
              </a:tabLst>
            </a:pPr>
            <a:endParaRPr lang="hr-HR" sz="3200" b="0" strike="noStrike" spc="-1">
              <a:latin typeface="Arial"/>
            </a:endParaRPr>
          </a:p>
          <a:p>
            <a:pPr marL="457200" indent="-311040">
              <a:lnSpc>
                <a:spcPct val="115000"/>
              </a:lnSpc>
              <a:spcBef>
                <a:spcPts val="632"/>
              </a:spcBef>
              <a:buClr>
                <a:srgbClr val="595959"/>
              </a:buClr>
              <a:buFont typeface="Arial"/>
              <a:buChar char="●"/>
              <a:tabLst>
                <a:tab pos="0" algn="l"/>
              </a:tabLst>
            </a:pPr>
            <a:r>
              <a:rPr lang="en" sz="1300" b="0" strike="noStrike" spc="-1">
                <a:solidFill>
                  <a:srgbClr val="595959"/>
                </a:solidFill>
                <a:latin typeface="Arial"/>
                <a:ea typeface="Arial"/>
              </a:rPr>
              <a:t>Initially created for cohesive zone</a:t>
            </a:r>
            <a:endParaRPr lang="hr-HR" sz="1300" b="0" strike="noStrike" spc="-1">
              <a:latin typeface="Arial"/>
            </a:endParaRPr>
          </a:p>
          <a:p>
            <a:pPr marL="457200" indent="-311040">
              <a:lnSpc>
                <a:spcPct val="115000"/>
              </a:lnSpc>
              <a:spcBef>
                <a:spcPts val="434"/>
              </a:spcBef>
              <a:buClr>
                <a:srgbClr val="595959"/>
              </a:buClr>
              <a:buFont typeface="Arial"/>
              <a:buChar char="●"/>
              <a:tabLst>
                <a:tab pos="0" algn="l"/>
              </a:tabLst>
            </a:pPr>
            <a:r>
              <a:rPr lang="en" sz="1300" b="0" strike="noStrike" spc="-1">
                <a:solidFill>
                  <a:srgbClr val="595959"/>
                </a:solidFill>
                <a:latin typeface="Arial"/>
                <a:ea typeface="Arial"/>
              </a:rPr>
              <a:t> Zero thickness </a:t>
            </a:r>
            <a:endParaRPr lang="hr-HR" sz="1300" b="0" strike="noStrike" spc="-1">
              <a:latin typeface="Arial"/>
            </a:endParaRPr>
          </a:p>
          <a:p>
            <a:pPr marL="914400" lvl="1" indent="-311040">
              <a:lnSpc>
                <a:spcPct val="115000"/>
              </a:lnSpc>
              <a:buClr>
                <a:srgbClr val="595959"/>
              </a:buClr>
              <a:buFont typeface="Arial"/>
              <a:buChar char="○"/>
              <a:tabLst>
                <a:tab pos="0" algn="l"/>
              </a:tabLst>
            </a:pPr>
            <a:r>
              <a:rPr lang="en" sz="1300" b="0" strike="noStrike" spc="-1">
                <a:solidFill>
                  <a:srgbClr val="595959"/>
                </a:solidFill>
                <a:latin typeface="Arial"/>
                <a:ea typeface="Arial"/>
              </a:rPr>
              <a:t>Cracks</a:t>
            </a:r>
            <a:endParaRPr lang="hr-HR" sz="1300" b="0" strike="noStrike" spc="-1">
              <a:latin typeface="Arial"/>
            </a:endParaRPr>
          </a:p>
          <a:p>
            <a:pPr marL="457200" indent="-311040">
              <a:lnSpc>
                <a:spcPct val="115000"/>
              </a:lnSpc>
              <a:spcBef>
                <a:spcPts val="434"/>
              </a:spcBef>
              <a:buClr>
                <a:srgbClr val="595959"/>
              </a:buClr>
              <a:buFont typeface="Arial"/>
              <a:buChar char="●"/>
              <a:tabLst>
                <a:tab pos="0" algn="l"/>
              </a:tabLst>
            </a:pPr>
            <a:r>
              <a:rPr lang="en" sz="1300" b="0" strike="noStrike" spc="-1">
                <a:solidFill>
                  <a:srgbClr val="595959"/>
                </a:solidFill>
                <a:latin typeface="Arial"/>
                <a:ea typeface="Arial"/>
              </a:rPr>
              <a:t>Crack path dependent </a:t>
            </a:r>
            <a:endParaRPr lang="hr-HR" sz="1300" b="0" strike="noStrike" spc="-1">
              <a:latin typeface="Arial"/>
            </a:endParaRPr>
          </a:p>
          <a:p>
            <a:pPr marL="914400" lvl="1" indent="-311040">
              <a:lnSpc>
                <a:spcPct val="115000"/>
              </a:lnSpc>
              <a:buClr>
                <a:srgbClr val="595959"/>
              </a:buClr>
              <a:buFont typeface="Arial"/>
              <a:buChar char="○"/>
              <a:tabLst>
                <a:tab pos="0" algn="l"/>
              </a:tabLst>
            </a:pPr>
            <a:r>
              <a:rPr lang="en" sz="1300" b="0" strike="noStrike" spc="-1">
                <a:solidFill>
                  <a:srgbClr val="595959"/>
                </a:solidFill>
                <a:latin typeface="Arial"/>
                <a:ea typeface="Arial"/>
              </a:rPr>
              <a:t>Crack moving on the boundaries of the elements</a:t>
            </a:r>
            <a:endParaRPr lang="hr-HR" sz="1300" b="0" strike="noStrike" spc="-1">
              <a:latin typeface="Arial"/>
            </a:endParaRPr>
          </a:p>
          <a:p>
            <a:pPr marL="457200" indent="-311040">
              <a:lnSpc>
                <a:spcPct val="115000"/>
              </a:lnSpc>
              <a:spcBef>
                <a:spcPts val="434"/>
              </a:spcBef>
              <a:buClr>
                <a:srgbClr val="595959"/>
              </a:buClr>
              <a:buFont typeface="Arial"/>
              <a:buChar char="●"/>
              <a:tabLst>
                <a:tab pos="0" algn="l"/>
              </a:tabLst>
            </a:pPr>
            <a:r>
              <a:rPr lang="en" sz="1300" b="0" strike="noStrike" spc="-1">
                <a:solidFill>
                  <a:srgbClr val="595959"/>
                </a:solidFill>
                <a:latin typeface="Arial"/>
                <a:ea typeface="Arial"/>
              </a:rPr>
              <a:t>Difference in comparison to continuum elements </a:t>
            </a:r>
            <a:endParaRPr lang="hr-HR" sz="1300" b="0" strike="noStrike" spc="-1">
              <a:latin typeface="Arial"/>
            </a:endParaRPr>
          </a:p>
          <a:p>
            <a:pPr marL="914400" lvl="1" indent="-311040">
              <a:lnSpc>
                <a:spcPct val="115000"/>
              </a:lnSpc>
              <a:buClr>
                <a:srgbClr val="595959"/>
              </a:buClr>
              <a:buFont typeface="Arial"/>
              <a:buChar char="○"/>
              <a:tabLst>
                <a:tab pos="0" algn="l"/>
              </a:tabLst>
            </a:pPr>
            <a:r>
              <a:rPr lang="en" sz="1300" b="0" strike="noStrike" spc="-1">
                <a:solidFill>
                  <a:srgbClr val="595959"/>
                </a:solidFill>
                <a:latin typeface="Arial"/>
                <a:ea typeface="Arial"/>
              </a:rPr>
              <a:t>Traction separation law </a:t>
            </a:r>
            <a:endParaRPr lang="hr-HR" sz="1300" b="0" strike="noStrike" spc="-1">
              <a:latin typeface="Arial"/>
            </a:endParaRPr>
          </a:p>
        </p:txBody>
      </p:sp>
      <p:pic>
        <p:nvPicPr>
          <p:cNvPr id="146" name="Google Shape;91;p16"/>
          <p:cNvPicPr/>
          <p:nvPr/>
        </p:nvPicPr>
        <p:blipFill>
          <a:blip r:embed="rId4"/>
          <a:stretch/>
        </p:blipFill>
        <p:spPr>
          <a:xfrm>
            <a:off x="774360" y="3269520"/>
            <a:ext cx="2334600" cy="1718640"/>
          </a:xfrm>
          <a:prstGeom prst="rect">
            <a:avLst/>
          </a:prstGeom>
          <a:ln w="0">
            <a:noFill/>
          </a:ln>
        </p:spPr>
      </p:pic>
      <p:sp>
        <p:nvSpPr>
          <p:cNvPr id="147" name="Google Shape;92;p16"/>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4</a:t>
            </a:r>
            <a:endParaRPr lang="hr-HR" sz="1400" b="0" strike="noStrike" spc="-1">
              <a:latin typeface="Arial"/>
            </a:endParaRPr>
          </a:p>
        </p:txBody>
      </p:sp>
      <p:grpSp>
        <p:nvGrpSpPr>
          <p:cNvPr id="148" name="Google Shape;93;p16"/>
          <p:cNvGrpSpPr/>
          <p:nvPr/>
        </p:nvGrpSpPr>
        <p:grpSpPr>
          <a:xfrm>
            <a:off x="4897800" y="445320"/>
            <a:ext cx="3815640" cy="4633920"/>
            <a:chOff x="4897800" y="445320"/>
            <a:chExt cx="3815640" cy="4633920"/>
          </a:xfrm>
        </p:grpSpPr>
        <p:pic>
          <p:nvPicPr>
            <p:cNvPr id="149" name="Google Shape;94;p16"/>
            <p:cNvPicPr/>
            <p:nvPr/>
          </p:nvPicPr>
          <p:blipFill>
            <a:blip r:embed="rId5"/>
            <a:stretch/>
          </p:blipFill>
          <p:spPr>
            <a:xfrm>
              <a:off x="4897800" y="445320"/>
              <a:ext cx="3815640" cy="1491120"/>
            </a:xfrm>
            <a:prstGeom prst="rect">
              <a:avLst/>
            </a:prstGeom>
            <a:ln w="0">
              <a:noFill/>
            </a:ln>
          </p:spPr>
        </p:pic>
        <p:pic>
          <p:nvPicPr>
            <p:cNvPr id="150" name="Google Shape;95;p16"/>
            <p:cNvPicPr/>
            <p:nvPr/>
          </p:nvPicPr>
          <p:blipFill>
            <a:blip r:embed="rId6"/>
            <a:srcRect l="501" r="-501"/>
            <a:stretch/>
          </p:blipFill>
          <p:spPr>
            <a:xfrm>
              <a:off x="4897800" y="3644280"/>
              <a:ext cx="3815640" cy="1434960"/>
            </a:xfrm>
            <a:prstGeom prst="rect">
              <a:avLst/>
            </a:prstGeom>
            <a:ln w="0">
              <a:noFill/>
            </a:ln>
          </p:spPr>
        </p:pic>
      </p:grpSp>
      <p:pic>
        <p:nvPicPr>
          <p:cNvPr id="151" name="Google Shape;96;p16"/>
          <p:cNvPicPr/>
          <p:nvPr/>
        </p:nvPicPr>
        <p:blipFill>
          <a:blip r:embed="rId7"/>
          <a:stretch/>
        </p:blipFill>
        <p:spPr>
          <a:xfrm>
            <a:off x="4897800" y="1999440"/>
            <a:ext cx="4137840" cy="1525680"/>
          </a:xfrm>
          <a:prstGeom prst="rect">
            <a:avLst/>
          </a:prstGeom>
          <a:ln w="0">
            <a:noFill/>
          </a:ln>
        </p:spPr>
      </p:pic>
      <p:sp>
        <p:nvSpPr>
          <p:cNvPr id="152" name="Rectangle 151"/>
          <p:cNvSpPr/>
          <p:nvPr/>
        </p:nvSpPr>
        <p:spPr>
          <a:xfrm>
            <a:off x="144000" y="520920"/>
            <a:ext cx="4499640" cy="88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 sz="2550" b="1" strike="noStrike" spc="-1">
                <a:solidFill>
                  <a:srgbClr val="336699"/>
                </a:solidFill>
                <a:latin typeface="Arial"/>
                <a:ea typeface="Arial"/>
              </a:rPr>
              <a:t>Cohesive elements</a:t>
            </a:r>
            <a:endParaRPr lang="hr-HR" sz="255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Google Shape;101;p17"/>
          <p:cNvPicPr/>
          <p:nvPr/>
        </p:nvPicPr>
        <p:blipFill>
          <a:blip r:embed="rId3"/>
          <a:stretch/>
        </p:blipFill>
        <p:spPr>
          <a:xfrm>
            <a:off x="0" y="0"/>
            <a:ext cx="9142920" cy="383760"/>
          </a:xfrm>
          <a:prstGeom prst="rect">
            <a:avLst/>
          </a:prstGeom>
          <a:ln w="0">
            <a:noFill/>
          </a:ln>
        </p:spPr>
      </p:pic>
      <p:sp>
        <p:nvSpPr>
          <p:cNvPr id="154" name="Google Shape;102;p 2"/>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a:t>
            </a:r>
            <a:r>
              <a:rPr lang="en" sz="1300" b="0" strike="noStrike" spc="-1">
                <a:solidFill>
                  <a:srgbClr val="FFFFFF"/>
                </a:solidFill>
                <a:latin typeface="Arial"/>
                <a:ea typeface="Arial"/>
              </a:rPr>
              <a:t>Simulating Cracks</a:t>
            </a:r>
            <a:r>
              <a:rPr lang="en" sz="1300" b="0" strike="noStrike" spc="-1">
                <a:solidFill>
                  <a:srgbClr val="9E9E9E"/>
                </a:solidFill>
                <a:latin typeface="Arial"/>
                <a:ea typeface="Arial"/>
              </a:rPr>
              <a:t> | In-house built Algorithm | Examples | Conclusion</a:t>
            </a:r>
            <a:endParaRPr lang="hr-HR" sz="1300" b="0" strike="noStrike" spc="-1">
              <a:latin typeface="Arial"/>
            </a:endParaRPr>
          </a:p>
        </p:txBody>
      </p:sp>
      <p:sp>
        <p:nvSpPr>
          <p:cNvPr id="155" name="PlaceHolder 1"/>
          <p:cNvSpPr>
            <a:spLocks noGrp="1"/>
          </p:cNvSpPr>
          <p:nvPr>
            <p:ph/>
          </p:nvPr>
        </p:nvSpPr>
        <p:spPr>
          <a:xfrm>
            <a:off x="388080" y="977400"/>
            <a:ext cx="3123000" cy="3415320"/>
          </a:xfrm>
          <a:prstGeom prst="rect">
            <a:avLst/>
          </a:prstGeom>
          <a:noFill/>
          <a:ln w="0">
            <a:noFill/>
          </a:ln>
        </p:spPr>
        <p:txBody>
          <a:bodyPr lIns="0" tIns="91440" rIns="0" bIns="91440" anchor="t">
            <a:normAutofit/>
          </a:bodyPr>
          <a:lstStyle/>
          <a:p>
            <a:pPr>
              <a:lnSpc>
                <a:spcPct val="115000"/>
              </a:lnSpc>
              <a:spcBef>
                <a:spcPts val="1001"/>
              </a:spcBef>
              <a:tabLst>
                <a:tab pos="0" algn="l"/>
              </a:tabLst>
            </a:pPr>
            <a:endParaRPr lang="hr-HR" sz="3200" b="0" strike="noStrike" spc="-1">
              <a:latin typeface="Arial"/>
            </a:endParaRPr>
          </a:p>
          <a:p>
            <a:pPr marL="457200" indent="-311040">
              <a:lnSpc>
                <a:spcPct val="115000"/>
              </a:lnSpc>
              <a:spcBef>
                <a:spcPts val="1199"/>
              </a:spcBef>
              <a:buClr>
                <a:srgbClr val="595959"/>
              </a:buClr>
              <a:buFont typeface="Arial"/>
              <a:buChar char="●"/>
              <a:tabLst>
                <a:tab pos="0" algn="l"/>
              </a:tabLst>
            </a:pPr>
            <a:r>
              <a:rPr lang="en" sz="1300" b="0" strike="noStrike" spc="-1">
                <a:solidFill>
                  <a:srgbClr val="595959"/>
                </a:solidFill>
                <a:latin typeface="Arial"/>
                <a:ea typeface="Arial"/>
              </a:rPr>
              <a:t>Cohesive elements are inserted along grain boundaries to model intercrystalline cracking. </a:t>
            </a:r>
            <a:endParaRPr lang="hr-HR" sz="1300" b="0" strike="noStrike" spc="-1">
              <a:latin typeface="Arial"/>
            </a:endParaRPr>
          </a:p>
          <a:p>
            <a:pPr marL="457200" indent="-311040">
              <a:lnSpc>
                <a:spcPct val="115000"/>
              </a:lnSpc>
              <a:spcBef>
                <a:spcPts val="1199"/>
              </a:spcBef>
              <a:buClr>
                <a:srgbClr val="595959"/>
              </a:buClr>
              <a:buFont typeface="Arial"/>
              <a:buChar char="●"/>
              <a:tabLst>
                <a:tab pos="0" algn="l"/>
              </a:tabLst>
            </a:pPr>
            <a:r>
              <a:rPr lang="en" sz="1300" b="0" strike="noStrike" spc="-1">
                <a:solidFill>
                  <a:srgbClr val="595959"/>
                </a:solidFill>
                <a:latin typeface="Arial"/>
                <a:ea typeface="Arial"/>
              </a:rPr>
              <a:t>Porosity is reproduced by eliminating some grains</a:t>
            </a:r>
            <a:endParaRPr lang="hr-HR" sz="1300" b="0" strike="noStrike" spc="-1">
              <a:latin typeface="Arial"/>
            </a:endParaRPr>
          </a:p>
          <a:p>
            <a:pPr marL="457200" indent="-311040">
              <a:lnSpc>
                <a:spcPct val="115000"/>
              </a:lnSpc>
              <a:spcBef>
                <a:spcPts val="1001"/>
              </a:spcBef>
              <a:buClr>
                <a:srgbClr val="595959"/>
              </a:buClr>
              <a:buFont typeface="Arial"/>
              <a:buChar char="●"/>
              <a:tabLst>
                <a:tab pos="0" algn="l"/>
              </a:tabLst>
            </a:pPr>
            <a:r>
              <a:rPr lang="en" sz="1300" b="0" strike="noStrike" spc="-1">
                <a:solidFill>
                  <a:srgbClr val="595959"/>
                </a:solidFill>
                <a:latin typeface="Arial"/>
                <a:ea typeface="Arial"/>
              </a:rPr>
              <a:t>Gray cohesive elements means that they are degraded </a:t>
            </a:r>
            <a:endParaRPr lang="hr-HR" sz="1300" b="0" strike="noStrike" spc="-1">
              <a:latin typeface="Arial"/>
            </a:endParaRPr>
          </a:p>
          <a:p>
            <a:pPr>
              <a:lnSpc>
                <a:spcPct val="115000"/>
              </a:lnSpc>
              <a:spcBef>
                <a:spcPts val="1199"/>
              </a:spcBef>
              <a:tabLst>
                <a:tab pos="0" algn="l"/>
              </a:tabLst>
            </a:pPr>
            <a:endParaRPr lang="hr-HR" sz="1300" b="0" strike="noStrike" spc="-1">
              <a:latin typeface="Arial"/>
            </a:endParaRPr>
          </a:p>
          <a:p>
            <a:pPr>
              <a:lnSpc>
                <a:spcPct val="115000"/>
              </a:lnSpc>
              <a:spcBef>
                <a:spcPts val="1199"/>
              </a:spcBef>
              <a:spcAft>
                <a:spcPts val="1199"/>
              </a:spcAft>
              <a:tabLst>
                <a:tab pos="0" algn="l"/>
              </a:tabLst>
            </a:pPr>
            <a:endParaRPr lang="hr-HR" sz="1300" b="0" strike="noStrike" spc="-1">
              <a:latin typeface="Arial"/>
            </a:endParaRPr>
          </a:p>
        </p:txBody>
      </p:sp>
      <p:pic>
        <p:nvPicPr>
          <p:cNvPr id="156" name="Google Shape;104;p 2"/>
          <p:cNvPicPr/>
          <p:nvPr/>
        </p:nvPicPr>
        <p:blipFill>
          <a:blip r:embed="rId4"/>
          <a:stretch/>
        </p:blipFill>
        <p:spPr>
          <a:xfrm>
            <a:off x="3804480" y="806760"/>
            <a:ext cx="4908960" cy="3533040"/>
          </a:xfrm>
          <a:prstGeom prst="rect">
            <a:avLst/>
          </a:prstGeom>
          <a:ln w="0">
            <a:noFill/>
          </a:ln>
        </p:spPr>
      </p:pic>
      <p:sp>
        <p:nvSpPr>
          <p:cNvPr id="157" name="Google Shape;105;p 2"/>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5</a:t>
            </a:r>
            <a:endParaRPr lang="hr-HR" sz="1400" b="0" strike="noStrike" spc="-1">
              <a:latin typeface="Arial"/>
            </a:endParaRPr>
          </a:p>
        </p:txBody>
      </p:sp>
      <p:pic>
        <p:nvPicPr>
          <p:cNvPr id="158" name="Google Shape;106;p 2"/>
          <p:cNvPicPr/>
          <p:nvPr/>
        </p:nvPicPr>
        <p:blipFill>
          <a:blip r:embed="rId5"/>
          <a:stretch/>
        </p:blipFill>
        <p:spPr>
          <a:xfrm>
            <a:off x="3623040" y="1078920"/>
            <a:ext cx="5433120" cy="2988360"/>
          </a:xfrm>
          <a:prstGeom prst="rect">
            <a:avLst/>
          </a:prstGeom>
          <a:ln w="0">
            <a:noFill/>
          </a:ln>
        </p:spPr>
      </p:pic>
      <p:pic>
        <p:nvPicPr>
          <p:cNvPr id="159" name="Google Shape;107;p 2"/>
          <p:cNvPicPr/>
          <p:nvPr/>
        </p:nvPicPr>
        <p:blipFill>
          <a:blip r:embed="rId6"/>
          <a:stretch/>
        </p:blipFill>
        <p:spPr>
          <a:xfrm>
            <a:off x="3714480" y="698040"/>
            <a:ext cx="5178240" cy="3746520"/>
          </a:xfrm>
          <a:prstGeom prst="rect">
            <a:avLst/>
          </a:prstGeom>
          <a:ln w="0">
            <a:noFill/>
          </a:ln>
        </p:spPr>
      </p:pic>
      <p:sp>
        <p:nvSpPr>
          <p:cNvPr id="160" name="Google Shape;108;p 2"/>
          <p:cNvSpPr/>
          <p:nvPr/>
        </p:nvSpPr>
        <p:spPr>
          <a:xfrm>
            <a:off x="502200" y="4408560"/>
            <a:ext cx="8138880" cy="6850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15000"/>
              </a:lnSpc>
              <a:tabLst>
                <a:tab pos="0" algn="l"/>
              </a:tabLst>
            </a:pPr>
            <a:r>
              <a:rPr lang="en" sz="1000" b="0" strike="noStrike" spc="-1">
                <a:solidFill>
                  <a:srgbClr val="2E2E2E"/>
                </a:solidFill>
                <a:latin typeface="Georgia"/>
                <a:ea typeface="Georgia"/>
              </a:rPr>
              <a:t>V. Buljak, G. Bruno: Numerical modeling of thermally induced microcracking in porous ceramics: an approach using cohesive elements; </a:t>
            </a:r>
            <a:endParaRPr lang="hr-HR" sz="1000" b="0" strike="noStrike" spc="-1">
              <a:latin typeface="Arial"/>
            </a:endParaRPr>
          </a:p>
          <a:p>
            <a:pPr>
              <a:lnSpc>
                <a:spcPct val="115000"/>
              </a:lnSpc>
              <a:tabLst>
                <a:tab pos="0" algn="l"/>
              </a:tabLst>
            </a:pPr>
            <a:r>
              <a:rPr lang="en" sz="1000" b="0" strike="noStrike" spc="-1">
                <a:solidFill>
                  <a:srgbClr val="2E2E2E"/>
                </a:solidFill>
                <a:latin typeface="Georgia"/>
                <a:ea typeface="Georgia"/>
              </a:rPr>
              <a:t>Journal of the European Ceramic Society, 38 (11) (2018), pp. 4099-4108</a:t>
            </a:r>
            <a:endParaRPr lang="hr-HR" sz="1000" b="0" strike="noStrike" spc="-1">
              <a:latin typeface="Arial"/>
            </a:endParaRPr>
          </a:p>
          <a:p>
            <a:pPr>
              <a:lnSpc>
                <a:spcPct val="100000"/>
              </a:lnSpc>
              <a:tabLst>
                <a:tab pos="0" algn="l"/>
              </a:tabLst>
            </a:pPr>
            <a:endParaRPr lang="hr-HR" sz="1000" b="0" strike="noStrike" spc="-1">
              <a:latin typeface="Arial"/>
            </a:endParaRPr>
          </a:p>
        </p:txBody>
      </p:sp>
      <p:sp>
        <p:nvSpPr>
          <p:cNvPr id="161" name="Rectangle 160"/>
          <p:cNvSpPr/>
          <p:nvPr/>
        </p:nvSpPr>
        <p:spPr>
          <a:xfrm>
            <a:off x="193680" y="493920"/>
            <a:ext cx="3693960" cy="127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 sz="2550" b="1" strike="noStrike" spc="-1">
                <a:solidFill>
                  <a:srgbClr val="336699"/>
                </a:solidFill>
                <a:latin typeface="Arial"/>
                <a:ea typeface="Arial"/>
              </a:rPr>
              <a:t>Example of usage of cohesive elements</a:t>
            </a:r>
            <a:endParaRPr lang="hr-HR" sz="255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xit" fill="hold" nodeType="clickEffect">
                                  <p:stCondLst>
                                    <p:cond delay="0"/>
                                  </p:stCondLst>
                                  <p:childTnLst>
                                    <p:set>
                                      <p:cBhvr>
                                        <p:cTn id="6" dur="1" fill="hold">
                                          <p:stCondLst>
                                            <p:cond delay="0"/>
                                          </p:stCondLst>
                                        </p:cTn>
                                        <p:tgtEl>
                                          <p:spTgt spid="156"/>
                                        </p:tgtEl>
                                        <p:attrNameLst>
                                          <p:attrName>style.visibility</p:attrName>
                                        </p:attrNameLst>
                                      </p:cBhvr>
                                      <p:to>
                                        <p:strVal val="hidden"/>
                                      </p:to>
                                    </p:set>
                                  </p:childTnLst>
                                </p:cTn>
                              </p:par>
                            </p:childTnLst>
                          </p:cTn>
                        </p:par>
                        <p:par>
                          <p:cTn id="7" fill="hold">
                            <p:stCondLst>
                              <p:cond delay="0"/>
                            </p:stCondLst>
                            <p:childTnLst>
                              <p:par>
                                <p:cTn id="8" presetID="10" presetClass="entr" fill="hold" nodeType="after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additive="repl">
                                        <p:cTn id="10" dur="1000"/>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fill="hold" nodeType="clickEffect">
                                  <p:stCondLst>
                                    <p:cond delay="0"/>
                                  </p:stCondLst>
                                  <p:childTnLst>
                                    <p:set>
                                      <p:cBhvr>
                                        <p:cTn id="14" dur="1" fill="hold">
                                          <p:stCondLst>
                                            <p:cond delay="1000"/>
                                          </p:stCondLst>
                                        </p:cTn>
                                        <p:tgtEl>
                                          <p:spTgt spid="158"/>
                                        </p:tgtEl>
                                        <p:attrNameLst>
                                          <p:attrName>style.visibility</p:attrName>
                                        </p:attrNameLst>
                                      </p:cBhvr>
                                      <p:to>
                                        <p:strVal val="hidden"/>
                                      </p:to>
                                    </p:set>
                                  </p:childTnLst>
                                </p:cTn>
                              </p:par>
                            </p:childTnLst>
                          </p:cTn>
                        </p:par>
                        <p:par>
                          <p:cTn id="15" fill="hold">
                            <p:stCondLst>
                              <p:cond delay="1000"/>
                            </p:stCondLst>
                            <p:childTnLst>
                              <p:par>
                                <p:cTn id="16" presetID="10" presetClass="entr" fill="hold"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fade">
                                      <p:cBhvr additive="repl">
                                        <p:cTn id="18"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Google Shape;113;p18"/>
          <p:cNvPicPr/>
          <p:nvPr/>
        </p:nvPicPr>
        <p:blipFill>
          <a:blip r:embed="rId3"/>
          <a:stretch/>
        </p:blipFill>
        <p:spPr>
          <a:xfrm>
            <a:off x="0" y="0"/>
            <a:ext cx="9142920" cy="383760"/>
          </a:xfrm>
          <a:prstGeom prst="rect">
            <a:avLst/>
          </a:prstGeom>
          <a:ln w="0">
            <a:noFill/>
          </a:ln>
        </p:spPr>
      </p:pic>
      <p:sp>
        <p:nvSpPr>
          <p:cNvPr id="163" name="Google Shape;114;p18"/>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a:t>
            </a:r>
            <a:r>
              <a:rPr lang="en" sz="1300" b="0" strike="noStrike" spc="-1">
                <a:solidFill>
                  <a:srgbClr val="FFFFFF"/>
                </a:solidFill>
                <a:latin typeface="Arial"/>
                <a:ea typeface="Arial"/>
              </a:rPr>
              <a:t>Simulating Cracks </a:t>
            </a:r>
            <a:r>
              <a:rPr lang="en" sz="1300" b="0" strike="noStrike" spc="-1">
                <a:solidFill>
                  <a:srgbClr val="9E9E9E"/>
                </a:solidFill>
                <a:latin typeface="Arial"/>
                <a:ea typeface="Arial"/>
              </a:rPr>
              <a:t>| In-house built Algorithm | Examples | Conclusion</a:t>
            </a:r>
            <a:endParaRPr lang="hr-HR" sz="1300" b="0" strike="noStrike" spc="-1">
              <a:latin typeface="Arial"/>
            </a:endParaRPr>
          </a:p>
        </p:txBody>
      </p:sp>
      <p:sp>
        <p:nvSpPr>
          <p:cNvPr id="164"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PROS and CONS both methods</a:t>
            </a:r>
            <a:endParaRPr lang="hr-HR" sz="2800" b="0" strike="noStrike" spc="-1">
              <a:latin typeface="Arial"/>
            </a:endParaRPr>
          </a:p>
        </p:txBody>
      </p:sp>
      <p:sp>
        <p:nvSpPr>
          <p:cNvPr id="165" name="Google Shape;116;p18"/>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6</a:t>
            </a:r>
            <a:endParaRPr lang="hr-HR" sz="1400" b="0" strike="noStrike" spc="-1">
              <a:latin typeface="Arial"/>
            </a:endParaRPr>
          </a:p>
        </p:txBody>
      </p:sp>
      <p:graphicFrame>
        <p:nvGraphicFramePr>
          <p:cNvPr id="166" name="Google Shape;117;p18"/>
          <p:cNvGraphicFramePr/>
          <p:nvPr/>
        </p:nvGraphicFramePr>
        <p:xfrm>
          <a:off x="861120" y="1262880"/>
          <a:ext cx="7238520" cy="3460320"/>
        </p:xfrm>
        <a:graphic>
          <a:graphicData uri="http://schemas.openxmlformats.org/drawingml/2006/table">
            <a:tbl>
              <a:tblPr/>
              <a:tblGrid>
                <a:gridCol w="2412720">
                  <a:extLst>
                    <a:ext uri="{9D8B030D-6E8A-4147-A177-3AD203B41FA5}">
                      <a16:colId xmlns:a16="http://schemas.microsoft.com/office/drawing/2014/main" val="20000"/>
                    </a:ext>
                  </a:extLst>
                </a:gridCol>
                <a:gridCol w="2412720">
                  <a:extLst>
                    <a:ext uri="{9D8B030D-6E8A-4147-A177-3AD203B41FA5}">
                      <a16:colId xmlns:a16="http://schemas.microsoft.com/office/drawing/2014/main" val="20001"/>
                    </a:ext>
                  </a:extLst>
                </a:gridCol>
                <a:gridCol w="2413080">
                  <a:extLst>
                    <a:ext uri="{9D8B030D-6E8A-4147-A177-3AD203B41FA5}">
                      <a16:colId xmlns:a16="http://schemas.microsoft.com/office/drawing/2014/main" val="20002"/>
                    </a:ext>
                  </a:extLst>
                </a:gridCol>
              </a:tblGrid>
              <a:tr h="1097280">
                <a:tc>
                  <a:txBody>
                    <a:bodyPr/>
                    <a:lstStyle/>
                    <a:p>
                      <a:endParaRPr lang="el-GR"/>
                    </a:p>
                  </a:txBody>
                  <a:tcPr marL="91080" marR="91080">
                    <a:lnL w="28080">
                      <a:solidFill>
                        <a:srgbClr val="FFFFFF"/>
                      </a:solidFill>
                    </a:lnL>
                    <a:lnR w="28080">
                      <a:solidFill>
                        <a:srgbClr val="336699"/>
                      </a:solidFill>
                    </a:lnR>
                    <a:lnT w="28080">
                      <a:solidFill>
                        <a:srgbClr val="FFFFFF"/>
                      </a:solidFill>
                    </a:lnT>
                    <a:lnB w="28080">
                      <a:solidFill>
                        <a:srgbClr val="336699"/>
                      </a:solidFill>
                    </a:lnB>
                    <a:solidFill>
                      <a:srgbClr val="FFFFFF"/>
                    </a:solidFill>
                  </a:tcPr>
                </a:tc>
                <a:tc>
                  <a:txBody>
                    <a:bodyPr/>
                    <a:lstStyle/>
                    <a:p>
                      <a:pPr algn="ctr">
                        <a:lnSpc>
                          <a:spcPct val="115000"/>
                        </a:lnSpc>
                        <a:spcAft>
                          <a:spcPts val="1199"/>
                        </a:spcAft>
                        <a:tabLst>
                          <a:tab pos="0" algn="l"/>
                        </a:tabLst>
                      </a:pPr>
                      <a:r>
                        <a:rPr lang="en" sz="1300" b="1" strike="noStrike" spc="-1">
                          <a:solidFill>
                            <a:srgbClr val="336699"/>
                          </a:solidFill>
                          <a:latin typeface="Arial"/>
                          <a:ea typeface="Arial"/>
                        </a:rPr>
                        <a:t>PROS</a:t>
                      </a:r>
                      <a:endParaRPr lang="hr-HR" sz="1300" b="0" strike="noStrike" spc="-1">
                        <a:latin typeface="Arial"/>
                      </a:endParaRPr>
                    </a:p>
                  </a:txBody>
                  <a:tcPr marL="91080" marR="91080" anchor="ctr">
                    <a:lnL w="28080">
                      <a:solidFill>
                        <a:srgbClr val="336699"/>
                      </a:solidFill>
                    </a:lnL>
                    <a:lnR w="28080">
                      <a:solidFill>
                        <a:srgbClr val="336699"/>
                      </a:solidFill>
                    </a:lnR>
                    <a:lnT w="28080">
                      <a:solidFill>
                        <a:srgbClr val="FFFFFF"/>
                      </a:solidFill>
                    </a:lnT>
                    <a:lnB w="28080">
                      <a:solidFill>
                        <a:srgbClr val="336699"/>
                      </a:solidFill>
                    </a:lnB>
                    <a:solidFill>
                      <a:srgbClr val="FFFFFF"/>
                    </a:solidFill>
                  </a:tcPr>
                </a:tc>
                <a:tc>
                  <a:txBody>
                    <a:bodyPr/>
                    <a:lstStyle/>
                    <a:p>
                      <a:pPr algn="ctr">
                        <a:lnSpc>
                          <a:spcPct val="115000"/>
                        </a:lnSpc>
                        <a:spcAft>
                          <a:spcPts val="1199"/>
                        </a:spcAft>
                        <a:tabLst>
                          <a:tab pos="0" algn="l"/>
                        </a:tabLst>
                      </a:pPr>
                      <a:r>
                        <a:rPr lang="en" sz="1300" b="1" strike="noStrike" spc="-1">
                          <a:solidFill>
                            <a:srgbClr val="336699"/>
                          </a:solidFill>
                          <a:latin typeface="Arial"/>
                          <a:ea typeface="Arial"/>
                        </a:rPr>
                        <a:t>CONS</a:t>
                      </a:r>
                      <a:endParaRPr lang="hr-HR" sz="1300" b="0" strike="noStrike" spc="-1">
                        <a:latin typeface="Arial"/>
                      </a:endParaRPr>
                    </a:p>
                  </a:txBody>
                  <a:tcPr marL="91080" marR="91080" anchor="ctr">
                    <a:lnL w="28080">
                      <a:solidFill>
                        <a:srgbClr val="336699"/>
                      </a:solidFill>
                    </a:lnL>
                    <a:lnR w="28080">
                      <a:solidFill>
                        <a:srgbClr val="FFFFFF"/>
                      </a:solidFill>
                    </a:lnR>
                    <a:lnT w="9360">
                      <a:solidFill>
                        <a:srgbClr val="FFFFFF"/>
                      </a:solidFill>
                    </a:lnT>
                    <a:lnB w="28080">
                      <a:solidFill>
                        <a:srgbClr val="336699"/>
                      </a:solidFill>
                    </a:lnB>
                    <a:solidFill>
                      <a:srgbClr val="FFFFFF"/>
                    </a:solidFill>
                  </a:tcPr>
                </a:tc>
                <a:extLst>
                  <a:ext uri="{0D108BD9-81ED-4DB2-BD59-A6C34878D82A}">
                    <a16:rowId xmlns:a16="http://schemas.microsoft.com/office/drawing/2014/main" val="10000"/>
                  </a:ext>
                </a:extLst>
              </a:tr>
              <a:tr h="1181520">
                <a:tc>
                  <a:txBody>
                    <a:bodyPr/>
                    <a:lstStyle/>
                    <a:p>
                      <a:pPr>
                        <a:lnSpc>
                          <a:spcPct val="115000"/>
                        </a:lnSpc>
                        <a:spcAft>
                          <a:spcPts val="1199"/>
                        </a:spcAft>
                        <a:tabLst>
                          <a:tab pos="0" algn="l"/>
                        </a:tabLst>
                      </a:pPr>
                      <a:r>
                        <a:rPr lang="en" sz="1300" b="1" strike="noStrike" spc="-1">
                          <a:solidFill>
                            <a:srgbClr val="336699"/>
                          </a:solidFill>
                          <a:latin typeface="Arial"/>
                          <a:ea typeface="Arial"/>
                        </a:rPr>
                        <a:t>COHESIVE ELEMENTS</a:t>
                      </a:r>
                      <a:endParaRPr lang="hr-HR" sz="1300" b="0" strike="noStrike" spc="-1">
                        <a:latin typeface="Arial"/>
                      </a:endParaRPr>
                    </a:p>
                  </a:txBody>
                  <a:tcPr marL="91080" marR="91080" anchor="ctr">
                    <a:lnL w="28080">
                      <a:solidFill>
                        <a:srgbClr val="FFFFFF"/>
                      </a:solidFill>
                    </a:lnL>
                    <a:lnR w="28080">
                      <a:solidFill>
                        <a:srgbClr val="336699"/>
                      </a:solidFill>
                    </a:lnR>
                    <a:lnT w="28080">
                      <a:solidFill>
                        <a:srgbClr val="336699"/>
                      </a:solidFill>
                    </a:lnT>
                    <a:lnB w="28080">
                      <a:solidFill>
                        <a:srgbClr val="336699"/>
                      </a:solidFill>
                    </a:lnB>
                    <a:solidFill>
                      <a:srgbClr val="FFFFFF"/>
                    </a:solidFill>
                  </a:tcPr>
                </a:tc>
                <a:tc>
                  <a:txBody>
                    <a:bodyPr/>
                    <a:lstStyle/>
                    <a:p>
                      <a:pPr marL="399960" indent="-203040">
                        <a:lnSpc>
                          <a:spcPct val="100000"/>
                        </a:lnSpc>
                        <a:buClr>
                          <a:srgbClr val="000000"/>
                        </a:buClr>
                        <a:buFont typeface="Arial"/>
                        <a:buChar char="●"/>
                      </a:pPr>
                      <a:r>
                        <a:rPr lang="en" sz="1400" b="0" strike="noStrike" spc="-1">
                          <a:solidFill>
                            <a:srgbClr val="000000"/>
                          </a:solidFill>
                          <a:latin typeface="Arial"/>
                          <a:ea typeface="Arial"/>
                        </a:rPr>
                        <a:t>Implementation</a:t>
                      </a:r>
                      <a:endParaRPr lang="hr-HR" sz="1400" b="0" strike="noStrike" spc="-1">
                        <a:latin typeface="Arial"/>
                      </a:endParaRPr>
                    </a:p>
                    <a:p>
                      <a:pPr marL="399960" indent="-203040">
                        <a:lnSpc>
                          <a:spcPct val="100000"/>
                        </a:lnSpc>
                        <a:buClr>
                          <a:srgbClr val="000000"/>
                        </a:buClr>
                        <a:buFont typeface="Arial"/>
                        <a:buChar char="●"/>
                      </a:pPr>
                      <a:r>
                        <a:rPr lang="en" sz="1400" b="0" strike="noStrike" spc="-1">
                          <a:solidFill>
                            <a:srgbClr val="000000"/>
                          </a:solidFill>
                          <a:latin typeface="Arial"/>
                          <a:ea typeface="Arial"/>
                        </a:rPr>
                        <a:t>Computation</a:t>
                      </a:r>
                      <a:endParaRPr lang="hr-HR" sz="1400" b="0" strike="noStrike" spc="-1">
                        <a:latin typeface="Arial"/>
                      </a:endParaRPr>
                    </a:p>
                    <a:p>
                      <a:pPr marL="399960" indent="-203040">
                        <a:lnSpc>
                          <a:spcPct val="100000"/>
                        </a:lnSpc>
                        <a:buClr>
                          <a:srgbClr val="000000"/>
                        </a:buClr>
                        <a:buFont typeface="Arial"/>
                        <a:buChar char="●"/>
                      </a:pPr>
                      <a:r>
                        <a:rPr lang="en" sz="1400" b="0" strike="noStrike" spc="-1">
                          <a:solidFill>
                            <a:srgbClr val="000000"/>
                          </a:solidFill>
                          <a:latin typeface="Arial"/>
                          <a:ea typeface="Arial"/>
                        </a:rPr>
                        <a:t>Compatible with complex constitutive models</a:t>
                      </a:r>
                      <a:endParaRPr lang="hr-HR" sz="1400" b="0" strike="noStrike" spc="-1">
                        <a:latin typeface="Arial"/>
                      </a:endParaRPr>
                    </a:p>
                  </a:txBody>
                  <a:tcPr marL="91080" marR="91080">
                    <a:lnL w="28080">
                      <a:solidFill>
                        <a:srgbClr val="336699"/>
                      </a:solidFill>
                    </a:lnL>
                    <a:lnR w="28080">
                      <a:solidFill>
                        <a:srgbClr val="336699"/>
                      </a:solidFill>
                    </a:lnR>
                    <a:lnT w="28080">
                      <a:solidFill>
                        <a:srgbClr val="336699"/>
                      </a:solidFill>
                    </a:lnT>
                    <a:lnB w="28080">
                      <a:solidFill>
                        <a:srgbClr val="336699"/>
                      </a:solidFill>
                    </a:lnB>
                    <a:solidFill>
                      <a:srgbClr val="FFFFFF"/>
                    </a:solidFill>
                  </a:tcPr>
                </a:tc>
                <a:tc>
                  <a:txBody>
                    <a:bodyPr/>
                    <a:lstStyle/>
                    <a:p>
                      <a:pPr marL="457200" indent="-203040">
                        <a:lnSpc>
                          <a:spcPct val="100000"/>
                        </a:lnSpc>
                        <a:buClr>
                          <a:srgbClr val="000000"/>
                        </a:buClr>
                        <a:buFont typeface="Arial"/>
                        <a:buChar char="●"/>
                      </a:pPr>
                      <a:r>
                        <a:rPr lang="en" sz="1400" b="0" strike="noStrike" spc="-1">
                          <a:solidFill>
                            <a:srgbClr val="000000"/>
                          </a:solidFill>
                          <a:latin typeface="Arial"/>
                          <a:ea typeface="Arial"/>
                        </a:rPr>
                        <a:t>Crack path dependent</a:t>
                      </a:r>
                      <a:endParaRPr lang="hr-HR" sz="1400" b="0" strike="noStrike" spc="-1">
                        <a:latin typeface="Arial"/>
                      </a:endParaRPr>
                    </a:p>
                    <a:p>
                      <a:pPr marL="571680" lvl="1" indent="-203040">
                        <a:lnSpc>
                          <a:spcPct val="100000"/>
                        </a:lnSpc>
                        <a:buClr>
                          <a:srgbClr val="000000"/>
                        </a:buClr>
                        <a:buFont typeface="Arial"/>
                        <a:buChar char="○"/>
                      </a:pPr>
                      <a:r>
                        <a:rPr lang="en" sz="1400" b="0" strike="noStrike" spc="-1">
                          <a:solidFill>
                            <a:srgbClr val="000000"/>
                          </a:solidFill>
                          <a:latin typeface="Arial"/>
                          <a:ea typeface="Arial"/>
                        </a:rPr>
                        <a:t>Propagate only on predefined paths</a:t>
                      </a:r>
                      <a:endParaRPr lang="hr-HR" sz="1400" b="0" strike="noStrike" spc="-1">
                        <a:latin typeface="Arial"/>
                      </a:endParaRPr>
                    </a:p>
                    <a:p>
                      <a:pPr marL="457200" indent="-203040">
                        <a:lnSpc>
                          <a:spcPct val="100000"/>
                        </a:lnSpc>
                        <a:buClr>
                          <a:srgbClr val="000000"/>
                        </a:buClr>
                        <a:buFont typeface="Arial"/>
                        <a:buChar char="●"/>
                      </a:pPr>
                      <a:r>
                        <a:rPr lang="en" sz="1400" b="0" strike="noStrike" spc="-1">
                          <a:solidFill>
                            <a:srgbClr val="000000"/>
                          </a:solidFill>
                          <a:latin typeface="Arial"/>
                          <a:ea typeface="Arial"/>
                        </a:rPr>
                        <a:t>Not very robust </a:t>
                      </a:r>
                      <a:endParaRPr lang="hr-HR" sz="1400" b="0" strike="noStrike" spc="-1">
                        <a:latin typeface="Arial"/>
                      </a:endParaRPr>
                    </a:p>
                  </a:txBody>
                  <a:tcPr marL="91080" marR="91080">
                    <a:lnL w="28080">
                      <a:solidFill>
                        <a:srgbClr val="336699"/>
                      </a:solidFill>
                    </a:lnL>
                    <a:lnR w="28080">
                      <a:solidFill>
                        <a:srgbClr val="FFFFFF"/>
                      </a:solidFill>
                    </a:lnR>
                    <a:lnT w="28080">
                      <a:solidFill>
                        <a:srgbClr val="336699"/>
                      </a:solidFill>
                    </a:lnT>
                    <a:lnB w="28080">
                      <a:solidFill>
                        <a:srgbClr val="336699"/>
                      </a:solidFill>
                    </a:lnB>
                    <a:solidFill>
                      <a:srgbClr val="FFFFFF"/>
                    </a:solidFill>
                  </a:tcPr>
                </a:tc>
                <a:extLst>
                  <a:ext uri="{0D108BD9-81ED-4DB2-BD59-A6C34878D82A}">
                    <a16:rowId xmlns:a16="http://schemas.microsoft.com/office/drawing/2014/main" val="10001"/>
                  </a:ext>
                </a:extLst>
              </a:tr>
              <a:tr h="1181520">
                <a:tc>
                  <a:txBody>
                    <a:bodyPr/>
                    <a:lstStyle/>
                    <a:p>
                      <a:pPr>
                        <a:lnSpc>
                          <a:spcPct val="115000"/>
                        </a:lnSpc>
                        <a:spcAft>
                          <a:spcPts val="1199"/>
                        </a:spcAft>
                        <a:tabLst>
                          <a:tab pos="0" algn="l"/>
                        </a:tabLst>
                      </a:pPr>
                      <a:r>
                        <a:rPr lang="en" sz="1300" b="1" strike="noStrike" spc="-1">
                          <a:solidFill>
                            <a:srgbClr val="336699"/>
                          </a:solidFill>
                          <a:latin typeface="Arial"/>
                          <a:ea typeface="Arial"/>
                        </a:rPr>
                        <a:t>XFEM</a:t>
                      </a:r>
                      <a:endParaRPr lang="hr-HR" sz="1300" b="0" strike="noStrike" spc="-1">
                        <a:latin typeface="Arial"/>
                      </a:endParaRPr>
                    </a:p>
                  </a:txBody>
                  <a:tcPr marL="91080" marR="91080" anchor="ctr">
                    <a:lnL w="28080">
                      <a:solidFill>
                        <a:srgbClr val="FFFFFF"/>
                      </a:solidFill>
                    </a:lnL>
                    <a:lnR w="28080">
                      <a:solidFill>
                        <a:srgbClr val="336699"/>
                      </a:solidFill>
                    </a:lnR>
                    <a:lnT w="28080">
                      <a:solidFill>
                        <a:srgbClr val="336699"/>
                      </a:solidFill>
                    </a:lnT>
                    <a:lnB w="28080">
                      <a:solidFill>
                        <a:srgbClr val="FFFFFF"/>
                      </a:solidFill>
                    </a:lnB>
                    <a:solidFill>
                      <a:srgbClr val="FFFFFF"/>
                    </a:solidFill>
                  </a:tcPr>
                </a:tc>
                <a:tc>
                  <a:txBody>
                    <a:bodyPr/>
                    <a:lstStyle/>
                    <a:p>
                      <a:pPr marL="399960" indent="-203040">
                        <a:lnSpc>
                          <a:spcPct val="100000"/>
                        </a:lnSpc>
                        <a:buClr>
                          <a:srgbClr val="000000"/>
                        </a:buClr>
                        <a:buFont typeface="Arial"/>
                        <a:buChar char="●"/>
                      </a:pPr>
                      <a:r>
                        <a:rPr lang="en" sz="1400" b="0" strike="noStrike" spc="-1">
                          <a:solidFill>
                            <a:srgbClr val="000000"/>
                          </a:solidFill>
                          <a:latin typeface="Arial"/>
                          <a:ea typeface="Arial"/>
                        </a:rPr>
                        <a:t>Not crack path dependent</a:t>
                      </a:r>
                      <a:endParaRPr lang="hr-HR" sz="1400" b="0" strike="noStrike" spc="-1">
                        <a:latin typeface="Arial"/>
                      </a:endParaRPr>
                    </a:p>
                    <a:p>
                      <a:pPr marL="571680" lvl="1" indent="-203040">
                        <a:lnSpc>
                          <a:spcPct val="100000"/>
                        </a:lnSpc>
                        <a:buClr>
                          <a:srgbClr val="000000"/>
                        </a:buClr>
                        <a:buFont typeface="Arial"/>
                        <a:buChar char="○"/>
                      </a:pPr>
                      <a:r>
                        <a:rPr lang="en" sz="1400" b="0" strike="noStrike" spc="-1">
                          <a:solidFill>
                            <a:srgbClr val="000000"/>
                          </a:solidFill>
                          <a:latin typeface="Arial"/>
                          <a:ea typeface="Arial"/>
                        </a:rPr>
                        <a:t>Unconstrained crack propagation paths</a:t>
                      </a:r>
                      <a:endParaRPr lang="hr-HR" sz="1400" b="0" strike="noStrike" spc="-1">
                        <a:latin typeface="Arial"/>
                      </a:endParaRPr>
                    </a:p>
                  </a:txBody>
                  <a:tcPr marL="91080" marR="91080">
                    <a:lnL w="28080">
                      <a:solidFill>
                        <a:srgbClr val="336699"/>
                      </a:solidFill>
                    </a:lnL>
                    <a:lnR w="28080">
                      <a:solidFill>
                        <a:srgbClr val="336699"/>
                      </a:solidFill>
                    </a:lnR>
                    <a:lnT w="28080">
                      <a:solidFill>
                        <a:srgbClr val="336699"/>
                      </a:solidFill>
                    </a:lnT>
                    <a:lnB w="28080">
                      <a:solidFill>
                        <a:srgbClr val="FFFFFF"/>
                      </a:solidFill>
                    </a:lnB>
                    <a:solidFill>
                      <a:srgbClr val="FFFFFF"/>
                    </a:solidFill>
                  </a:tcPr>
                </a:tc>
                <a:tc>
                  <a:txBody>
                    <a:bodyPr/>
                    <a:lstStyle/>
                    <a:p>
                      <a:pPr marL="457200" indent="-203040">
                        <a:lnSpc>
                          <a:spcPct val="100000"/>
                        </a:lnSpc>
                        <a:buClr>
                          <a:srgbClr val="000000"/>
                        </a:buClr>
                        <a:buFont typeface="Arial"/>
                        <a:buChar char="●"/>
                      </a:pPr>
                      <a:r>
                        <a:rPr lang="en" sz="1400" b="0" strike="noStrike" spc="-1">
                          <a:solidFill>
                            <a:srgbClr val="000000"/>
                          </a:solidFill>
                          <a:latin typeface="Arial"/>
                          <a:ea typeface="Arial"/>
                        </a:rPr>
                        <a:t>Expensive for computation</a:t>
                      </a:r>
                      <a:endParaRPr lang="hr-HR" sz="1400" b="0" strike="noStrike" spc="-1">
                        <a:latin typeface="Arial"/>
                      </a:endParaRPr>
                    </a:p>
                    <a:p>
                      <a:pPr marL="457200" indent="-203040">
                        <a:lnSpc>
                          <a:spcPct val="100000"/>
                        </a:lnSpc>
                        <a:buClr>
                          <a:srgbClr val="000000"/>
                        </a:buClr>
                        <a:buFont typeface="Arial"/>
                        <a:buChar char="●"/>
                      </a:pPr>
                      <a:r>
                        <a:rPr lang="en" sz="1400" b="0" strike="noStrike" spc="-1">
                          <a:solidFill>
                            <a:srgbClr val="000000"/>
                          </a:solidFill>
                          <a:latin typeface="Arial"/>
                          <a:ea typeface="Arial"/>
                        </a:rPr>
                        <a:t>Hard to use with complex constitutive models</a:t>
                      </a:r>
                      <a:endParaRPr lang="hr-HR" sz="1400" b="0" strike="noStrike" spc="-1">
                        <a:latin typeface="Arial"/>
                      </a:endParaRPr>
                    </a:p>
                  </a:txBody>
                  <a:tcPr marL="91080" marR="91080">
                    <a:lnL w="28080">
                      <a:solidFill>
                        <a:srgbClr val="336699"/>
                      </a:solidFill>
                    </a:lnL>
                    <a:lnR w="28080">
                      <a:solidFill>
                        <a:srgbClr val="FFFFFF"/>
                      </a:solidFill>
                    </a:lnR>
                    <a:lnT w="28080">
                      <a:solidFill>
                        <a:srgbClr val="336699"/>
                      </a:solidFill>
                    </a:lnT>
                    <a:lnB w="28080">
                      <a:solidFill>
                        <a:srgbClr val="FFFFFF"/>
                      </a:solidFill>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Google Shape;122;p19"/>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222222"/>
                </a:solidFill>
                <a:latin typeface="Arial"/>
                <a:ea typeface="Arial"/>
              </a:rPr>
              <a:t>Cracks in continuum mechanics</a:t>
            </a:r>
            <a:r>
              <a:rPr lang="en" sz="1300" b="0" strike="noStrike" spc="-1">
                <a:solidFill>
                  <a:srgbClr val="000000"/>
                </a:solidFill>
                <a:latin typeface="Arial"/>
                <a:ea typeface="Arial"/>
              </a:rPr>
              <a:t> | </a:t>
            </a:r>
            <a:r>
              <a:rPr lang="en" sz="1300" b="0" strike="noStrike" spc="-1">
                <a:solidFill>
                  <a:srgbClr val="222222"/>
                </a:solidFill>
                <a:latin typeface="Arial"/>
                <a:ea typeface="Arial"/>
              </a:rPr>
              <a:t>Simulating Cracks</a:t>
            </a:r>
            <a:r>
              <a:rPr lang="en" sz="1300" b="0" strike="noStrike" spc="-1">
                <a:solidFill>
                  <a:srgbClr val="000000"/>
                </a:solidFill>
                <a:latin typeface="Arial"/>
                <a:ea typeface="Arial"/>
              </a:rPr>
              <a:t> | </a:t>
            </a:r>
            <a:r>
              <a:rPr lang="en" sz="1300" b="0" strike="noStrike" spc="-1">
                <a:solidFill>
                  <a:srgbClr val="C3C3C3"/>
                </a:solidFill>
                <a:latin typeface="Arial"/>
                <a:ea typeface="Arial"/>
              </a:rPr>
              <a:t>In-house built Algorithm</a:t>
            </a:r>
            <a:r>
              <a:rPr lang="en" sz="1300" b="0" strike="noStrike" spc="-1">
                <a:solidFill>
                  <a:srgbClr val="000000"/>
                </a:solidFill>
                <a:latin typeface="Arial"/>
                <a:ea typeface="Arial"/>
              </a:rPr>
              <a:t> | Examples | Conclusion</a:t>
            </a:r>
            <a:endParaRPr lang="hr-HR" sz="1300" b="0" strike="noStrike" spc="-1">
              <a:latin typeface="Arial"/>
            </a:endParaRPr>
          </a:p>
        </p:txBody>
      </p:sp>
      <p:sp>
        <p:nvSpPr>
          <p:cNvPr id="168" name="PlaceHolder 1"/>
          <p:cNvSpPr>
            <a:spLocks noGrp="1"/>
          </p:cNvSpPr>
          <p:nvPr>
            <p:ph type="title"/>
          </p:nvPr>
        </p:nvSpPr>
        <p:spPr>
          <a:xfrm>
            <a:off x="311760" y="521280"/>
            <a:ext cx="8519400" cy="918000"/>
          </a:xfrm>
          <a:prstGeom prst="rect">
            <a:avLst/>
          </a:prstGeom>
          <a:noFill/>
          <a:ln w="0">
            <a:noFill/>
          </a:ln>
        </p:spPr>
        <p:txBody>
          <a:bodyPr lIns="0" tIns="91440" rIns="0" bIns="91440" anchor="t">
            <a:noAutofit/>
          </a:bodyPr>
          <a:lstStyle/>
          <a:p>
            <a:pPr>
              <a:lnSpc>
                <a:spcPct val="100000"/>
              </a:lnSpc>
              <a:tabLst>
                <a:tab pos="0" algn="l"/>
              </a:tabLst>
            </a:pPr>
            <a:r>
              <a:rPr lang="en" sz="2500" b="1" strike="noStrike" spc="-1">
                <a:solidFill>
                  <a:srgbClr val="336699"/>
                </a:solidFill>
                <a:latin typeface="Arial"/>
                <a:ea typeface="Arial"/>
              </a:rPr>
              <a:t>Algorithm for automatic implementation</a:t>
            </a:r>
            <a:br/>
            <a:r>
              <a:rPr lang="en" sz="2500" b="1" strike="noStrike" spc="-1">
                <a:solidFill>
                  <a:srgbClr val="336699"/>
                </a:solidFill>
                <a:latin typeface="Arial"/>
                <a:ea typeface="Arial"/>
              </a:rPr>
              <a:t>of cohesive elements</a:t>
            </a:r>
            <a:endParaRPr lang="hr-HR" sz="2500" b="0" strike="noStrike" spc="-1">
              <a:latin typeface="Arial"/>
            </a:endParaRPr>
          </a:p>
        </p:txBody>
      </p:sp>
      <p:sp>
        <p:nvSpPr>
          <p:cNvPr id="169" name="PlaceHolder 2"/>
          <p:cNvSpPr>
            <a:spLocks noGrp="1"/>
          </p:cNvSpPr>
          <p:nvPr>
            <p:ph/>
          </p:nvPr>
        </p:nvSpPr>
        <p:spPr>
          <a:xfrm>
            <a:off x="569160" y="1590840"/>
            <a:ext cx="4754520" cy="898200"/>
          </a:xfrm>
          <a:prstGeom prst="rect">
            <a:avLst/>
          </a:prstGeom>
          <a:noFill/>
          <a:ln w="0">
            <a:noFill/>
          </a:ln>
        </p:spPr>
        <p:txBody>
          <a:bodyPr lIns="0" tIns="91440" rIns="0" bIns="91440" anchor="t">
            <a:normAutofit/>
          </a:bodyPr>
          <a:lstStyle/>
          <a:p>
            <a:pPr marL="365760" indent="-219600" algn="just">
              <a:lnSpc>
                <a:spcPct val="115000"/>
              </a:lnSpc>
              <a:spcBef>
                <a:spcPts val="1001"/>
              </a:spcBef>
              <a:buClr>
                <a:srgbClr val="595959"/>
              </a:buClr>
              <a:buFont typeface="Arial"/>
              <a:buChar char="●"/>
            </a:pPr>
            <a:r>
              <a:rPr lang="en" sz="1300" b="0" strike="noStrike" spc="-1">
                <a:solidFill>
                  <a:srgbClr val="111111"/>
                </a:solidFill>
                <a:highlight>
                  <a:srgbClr val="FFFFFF"/>
                </a:highlight>
                <a:latin typeface="Arial"/>
                <a:ea typeface="Arial"/>
              </a:rPr>
              <a:t>The goal is to develop a tool capable of automatic inserting cohesive elements in zone of interest (high stress) to analyze crack initialization.</a:t>
            </a:r>
            <a:endParaRPr lang="hr-HR" sz="1300" b="0" strike="noStrike" spc="-1">
              <a:latin typeface="Arial"/>
            </a:endParaRPr>
          </a:p>
        </p:txBody>
      </p:sp>
      <p:pic>
        <p:nvPicPr>
          <p:cNvPr id="170" name="Google Shape;125;p19"/>
          <p:cNvPicPr/>
          <p:nvPr/>
        </p:nvPicPr>
        <p:blipFill>
          <a:blip r:embed="rId3"/>
          <a:stretch/>
        </p:blipFill>
        <p:spPr>
          <a:xfrm>
            <a:off x="0" y="0"/>
            <a:ext cx="9142920" cy="383760"/>
          </a:xfrm>
          <a:prstGeom prst="rect">
            <a:avLst/>
          </a:prstGeom>
          <a:ln w="0">
            <a:noFill/>
          </a:ln>
        </p:spPr>
      </p:pic>
      <p:sp>
        <p:nvSpPr>
          <p:cNvPr id="171" name="Google Shape;126;p19"/>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7</a:t>
            </a:r>
            <a:endParaRPr lang="hr-HR" sz="1400" b="0" strike="noStrike" spc="-1">
              <a:latin typeface="Arial"/>
            </a:endParaRPr>
          </a:p>
        </p:txBody>
      </p:sp>
      <p:sp>
        <p:nvSpPr>
          <p:cNvPr id="172" name="Google Shape;127;p19"/>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a:t>
            </a:r>
            <a:r>
              <a:rPr lang="en" sz="1300" b="0" strike="noStrike" spc="-1">
                <a:solidFill>
                  <a:srgbClr val="FFFFFF"/>
                </a:solidFill>
                <a:latin typeface="Arial"/>
                <a:ea typeface="Arial"/>
              </a:rPr>
              <a:t>In-house built Algorithm</a:t>
            </a:r>
            <a:r>
              <a:rPr lang="en" sz="1300" b="0" strike="noStrike" spc="-1">
                <a:solidFill>
                  <a:srgbClr val="9E9E9E"/>
                </a:solidFill>
                <a:latin typeface="Arial"/>
                <a:ea typeface="Arial"/>
              </a:rPr>
              <a:t> | Examples | Conclusion</a:t>
            </a:r>
            <a:endParaRPr lang="hr-HR" sz="1300" b="0" strike="noStrike" spc="-1">
              <a:latin typeface="Arial"/>
            </a:endParaRPr>
          </a:p>
        </p:txBody>
      </p:sp>
      <p:sp>
        <p:nvSpPr>
          <p:cNvPr id="173" name="PlaceHolder 3"/>
          <p:cNvSpPr>
            <a:spLocks noGrp="1"/>
          </p:cNvSpPr>
          <p:nvPr>
            <p:ph/>
          </p:nvPr>
        </p:nvSpPr>
        <p:spPr>
          <a:xfrm>
            <a:off x="569160" y="2451240"/>
            <a:ext cx="4878000" cy="1360800"/>
          </a:xfrm>
          <a:prstGeom prst="rect">
            <a:avLst/>
          </a:prstGeom>
          <a:noFill/>
          <a:ln w="0">
            <a:noFill/>
          </a:ln>
        </p:spPr>
        <p:txBody>
          <a:bodyPr lIns="0" tIns="91440" rIns="0" bIns="91440" anchor="t">
            <a:normAutofit/>
          </a:bodyPr>
          <a:lstStyle/>
          <a:p>
            <a:pPr marL="365760" indent="-219600" algn="just">
              <a:lnSpc>
                <a:spcPct val="115000"/>
              </a:lnSpc>
              <a:spcBef>
                <a:spcPts val="1001"/>
              </a:spcBef>
              <a:buClr>
                <a:srgbClr val="111111"/>
              </a:buClr>
              <a:buFont typeface="Arial"/>
              <a:buChar char="●"/>
            </a:pPr>
            <a:r>
              <a:rPr lang="en" sz="1300" b="0" strike="noStrike" spc="-1">
                <a:solidFill>
                  <a:srgbClr val="111111"/>
                </a:solidFill>
                <a:highlight>
                  <a:srgbClr val="FFFFFF"/>
                </a:highlight>
                <a:latin typeface="Arial"/>
                <a:ea typeface="Arial"/>
              </a:rPr>
              <a:t>Addressing the constraints of cohesive elements.</a:t>
            </a:r>
            <a:endParaRPr lang="hr-HR" sz="1300" b="0" strike="noStrike" spc="-1">
              <a:latin typeface="Arial"/>
            </a:endParaRPr>
          </a:p>
          <a:p>
            <a:pPr marL="914400" lvl="1" indent="-31104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Proposed direction of propagation - good for </a:t>
            </a:r>
            <a:br/>
            <a:r>
              <a:rPr lang="en" sz="1300" b="0" strike="noStrike" spc="-1">
                <a:solidFill>
                  <a:srgbClr val="111111"/>
                </a:solidFill>
                <a:highlight>
                  <a:srgbClr val="FFFFFF"/>
                </a:highlight>
                <a:latin typeface="Arial"/>
                <a:ea typeface="Arial"/>
              </a:rPr>
              <a:t>initialization</a:t>
            </a:r>
            <a:endParaRPr lang="hr-HR" sz="1300" b="0" strike="noStrike" spc="-1">
              <a:latin typeface="Arial"/>
            </a:endParaRPr>
          </a:p>
          <a:p>
            <a:pPr marL="914400" lvl="1" indent="-31104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Adjusted boundaries of elements - seeding the line </a:t>
            </a:r>
            <a:endParaRPr lang="hr-HR" sz="1300" b="0" strike="noStrike" spc="-1">
              <a:latin typeface="Arial"/>
            </a:endParaRPr>
          </a:p>
        </p:txBody>
      </p:sp>
      <p:sp>
        <p:nvSpPr>
          <p:cNvPr id="174" name="PlaceHolder 4"/>
          <p:cNvSpPr>
            <a:spLocks noGrp="1"/>
          </p:cNvSpPr>
          <p:nvPr>
            <p:ph/>
          </p:nvPr>
        </p:nvSpPr>
        <p:spPr>
          <a:xfrm>
            <a:off x="569160" y="3608640"/>
            <a:ext cx="4754520" cy="650520"/>
          </a:xfrm>
          <a:prstGeom prst="rect">
            <a:avLst/>
          </a:prstGeom>
          <a:noFill/>
          <a:ln w="0">
            <a:noFill/>
          </a:ln>
        </p:spPr>
        <p:txBody>
          <a:bodyPr lIns="0" tIns="91440" rIns="0" bIns="91440" anchor="t">
            <a:normAutofit/>
          </a:bodyPr>
          <a:lstStyle/>
          <a:p>
            <a:pPr marL="365760" indent="-219600" algn="just">
              <a:lnSpc>
                <a:spcPct val="115000"/>
              </a:lnSpc>
              <a:spcBef>
                <a:spcPts val="1851"/>
              </a:spcBef>
              <a:spcAft>
                <a:spcPts val="850"/>
              </a:spcAft>
              <a:buClr>
                <a:srgbClr val="111111"/>
              </a:buClr>
              <a:buFont typeface="Arial"/>
              <a:buChar char="●"/>
            </a:pPr>
            <a:r>
              <a:rPr lang="en" sz="1300" b="0" strike="noStrike" spc="-1">
                <a:solidFill>
                  <a:srgbClr val="111111"/>
                </a:solidFill>
                <a:highlight>
                  <a:srgbClr val="FFFFFF"/>
                </a:highlight>
                <a:latin typeface="Arial"/>
                <a:ea typeface="Arial"/>
              </a:rPr>
              <a:t>Meeting partners requirements - developing the tool for </a:t>
            </a:r>
            <a:br/>
            <a:r>
              <a:rPr lang="en" sz="1300" b="0" strike="noStrike" spc="-1">
                <a:solidFill>
                  <a:srgbClr val="111111"/>
                </a:solidFill>
                <a:highlight>
                  <a:srgbClr val="FFFFFF"/>
                </a:highlight>
                <a:latin typeface="Arial"/>
                <a:ea typeface="Arial"/>
              </a:rPr>
              <a:t>analyzing the problem they are facing.</a:t>
            </a:r>
            <a:endParaRPr lang="hr-HR" sz="1300" b="0" strike="noStrike" spc="-1">
              <a:latin typeface="Arial"/>
            </a:endParaRPr>
          </a:p>
        </p:txBody>
      </p:sp>
      <p:grpSp>
        <p:nvGrpSpPr>
          <p:cNvPr id="175" name="Google Shape;130;p19"/>
          <p:cNvGrpSpPr/>
          <p:nvPr/>
        </p:nvGrpSpPr>
        <p:grpSpPr>
          <a:xfrm>
            <a:off x="6092280" y="1689480"/>
            <a:ext cx="2239200" cy="2364840"/>
            <a:chOff x="6092280" y="1689480"/>
            <a:chExt cx="2239200" cy="2364840"/>
          </a:xfrm>
        </p:grpSpPr>
        <p:grpSp>
          <p:nvGrpSpPr>
            <p:cNvPr id="176" name="Google Shape;131;p19"/>
            <p:cNvGrpSpPr/>
            <p:nvPr/>
          </p:nvGrpSpPr>
          <p:grpSpPr>
            <a:xfrm>
              <a:off x="6092280" y="1689480"/>
              <a:ext cx="2239200" cy="2112120"/>
              <a:chOff x="6092280" y="1689480"/>
              <a:chExt cx="2239200" cy="2112120"/>
            </a:xfrm>
          </p:grpSpPr>
          <p:pic>
            <p:nvPicPr>
              <p:cNvPr id="177" name="Google Shape;132;p19"/>
              <p:cNvPicPr/>
              <p:nvPr/>
            </p:nvPicPr>
            <p:blipFill>
              <a:blip r:embed="rId4"/>
              <a:stretch/>
            </p:blipFill>
            <p:spPr>
              <a:xfrm>
                <a:off x="6158880" y="1689480"/>
                <a:ext cx="2172600" cy="2102760"/>
              </a:xfrm>
              <a:prstGeom prst="rect">
                <a:avLst/>
              </a:prstGeom>
              <a:ln w="0">
                <a:noFill/>
              </a:ln>
            </p:spPr>
          </p:pic>
          <p:sp>
            <p:nvSpPr>
              <p:cNvPr id="178" name="Google Shape;133;p19"/>
              <p:cNvSpPr/>
              <p:nvPr/>
            </p:nvSpPr>
            <p:spPr>
              <a:xfrm>
                <a:off x="6228720" y="1752480"/>
                <a:ext cx="3240" cy="1967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79" name="Google Shape;134;p19"/>
              <p:cNvSpPr/>
              <p:nvPr/>
            </p:nvSpPr>
            <p:spPr>
              <a:xfrm flipH="1">
                <a:off x="6092280" y="176076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0" name="Google Shape;135;p19"/>
              <p:cNvSpPr/>
              <p:nvPr/>
            </p:nvSpPr>
            <p:spPr>
              <a:xfrm flipH="1">
                <a:off x="6092280" y="197604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1" name="Google Shape;136;p19"/>
              <p:cNvSpPr/>
              <p:nvPr/>
            </p:nvSpPr>
            <p:spPr>
              <a:xfrm flipH="1">
                <a:off x="6092280" y="219096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2" name="Google Shape;137;p19"/>
              <p:cNvSpPr/>
              <p:nvPr/>
            </p:nvSpPr>
            <p:spPr>
              <a:xfrm flipH="1">
                <a:off x="6100920" y="240624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3" name="Google Shape;138;p19"/>
              <p:cNvSpPr/>
              <p:nvPr/>
            </p:nvSpPr>
            <p:spPr>
              <a:xfrm flipH="1">
                <a:off x="6100920" y="262152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4" name="Google Shape;139;p19"/>
              <p:cNvSpPr/>
              <p:nvPr/>
            </p:nvSpPr>
            <p:spPr>
              <a:xfrm flipH="1">
                <a:off x="6100920" y="283644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5" name="Google Shape;140;p19"/>
              <p:cNvSpPr/>
              <p:nvPr/>
            </p:nvSpPr>
            <p:spPr>
              <a:xfrm flipH="1">
                <a:off x="6100920" y="305172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6" name="Google Shape;141;p19"/>
              <p:cNvSpPr/>
              <p:nvPr/>
            </p:nvSpPr>
            <p:spPr>
              <a:xfrm flipH="1">
                <a:off x="6100920" y="326700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7" name="Google Shape;142;p19"/>
              <p:cNvSpPr/>
              <p:nvPr/>
            </p:nvSpPr>
            <p:spPr>
              <a:xfrm flipH="1">
                <a:off x="6100920" y="348192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88" name="Google Shape;143;p19"/>
              <p:cNvSpPr/>
              <p:nvPr/>
            </p:nvSpPr>
            <p:spPr>
              <a:xfrm flipH="1">
                <a:off x="6092280" y="3697200"/>
                <a:ext cx="130320" cy="10440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grpSp>
        <p:sp>
          <p:nvSpPr>
            <p:cNvPr id="189" name="Google Shape;144;p19"/>
            <p:cNvSpPr/>
            <p:nvPr/>
          </p:nvSpPr>
          <p:spPr>
            <a:xfrm flipH="1">
              <a:off x="8270640" y="3721320"/>
              <a:ext cx="1800" cy="333000"/>
            </a:xfrm>
            <a:custGeom>
              <a:avLst/>
              <a:gdLst/>
              <a:ahLst/>
              <a:cxnLst/>
              <a:rect l="l" t="t" r="r" b="b"/>
              <a:pathLst>
                <a:path w="21600" h="21600">
                  <a:moveTo>
                    <a:pt x="0" y="0"/>
                  </a:moveTo>
                  <a:lnTo>
                    <a:pt x="21600" y="21600"/>
                  </a:lnTo>
                </a:path>
              </a:pathLst>
            </a:custGeom>
            <a:noFill/>
            <a:ln w="19050">
              <a:solidFill>
                <a:srgbClr val="FF0000"/>
              </a:solidFill>
              <a:round/>
              <a:tailEnd type="triangle" w="med" len="med"/>
            </a:ln>
          </p:spPr>
          <p:style>
            <a:lnRef idx="0">
              <a:scrgbClr r="0" g="0" b="0"/>
            </a:lnRef>
            <a:fillRef idx="0">
              <a:scrgbClr r="0" g="0" b="0"/>
            </a:fillRef>
            <a:effectRef idx="0">
              <a:scrgbClr r="0" g="0" b="0"/>
            </a:effectRef>
            <a:fontRef idx="minor"/>
          </p:style>
        </p:sp>
      </p:grpSp>
      <p:grpSp>
        <p:nvGrpSpPr>
          <p:cNvPr id="190" name="Google Shape;145;p19"/>
          <p:cNvGrpSpPr/>
          <p:nvPr/>
        </p:nvGrpSpPr>
        <p:grpSpPr>
          <a:xfrm>
            <a:off x="5983920" y="1400400"/>
            <a:ext cx="2847240" cy="3246120"/>
            <a:chOff x="5983920" y="1400400"/>
            <a:chExt cx="2847240" cy="3246120"/>
          </a:xfrm>
        </p:grpSpPr>
        <p:grpSp>
          <p:nvGrpSpPr>
            <p:cNvPr id="191" name="Google Shape;146;p19"/>
            <p:cNvGrpSpPr/>
            <p:nvPr/>
          </p:nvGrpSpPr>
          <p:grpSpPr>
            <a:xfrm>
              <a:off x="5983920" y="1400400"/>
              <a:ext cx="2847240" cy="3246120"/>
              <a:chOff x="5983920" y="1400400"/>
              <a:chExt cx="2847240" cy="3246120"/>
            </a:xfrm>
          </p:grpSpPr>
          <p:grpSp>
            <p:nvGrpSpPr>
              <p:cNvPr id="192" name="Google Shape;147;p19"/>
              <p:cNvGrpSpPr/>
              <p:nvPr/>
            </p:nvGrpSpPr>
            <p:grpSpPr>
              <a:xfrm>
                <a:off x="5983920" y="1400400"/>
                <a:ext cx="2847240" cy="2898000"/>
                <a:chOff x="5983920" y="1400400"/>
                <a:chExt cx="2847240" cy="2898000"/>
              </a:xfrm>
            </p:grpSpPr>
            <p:pic>
              <p:nvPicPr>
                <p:cNvPr id="193" name="Google Shape;148;p19"/>
                <p:cNvPicPr/>
                <p:nvPr/>
              </p:nvPicPr>
              <p:blipFill>
                <a:blip r:embed="rId4"/>
                <a:stretch/>
              </p:blipFill>
              <p:spPr>
                <a:xfrm>
                  <a:off x="6068880" y="1400400"/>
                  <a:ext cx="2762280" cy="2884680"/>
                </a:xfrm>
                <a:prstGeom prst="rect">
                  <a:avLst/>
                </a:prstGeom>
                <a:ln w="0">
                  <a:noFill/>
                </a:ln>
              </p:spPr>
            </p:pic>
            <p:sp>
              <p:nvSpPr>
                <p:cNvPr id="194" name="Google Shape;149;p19"/>
                <p:cNvSpPr/>
                <p:nvPr/>
              </p:nvSpPr>
              <p:spPr>
                <a:xfrm>
                  <a:off x="6157800" y="1486800"/>
                  <a:ext cx="4680" cy="269928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95" name="Google Shape;150;p19"/>
                <p:cNvSpPr/>
                <p:nvPr/>
              </p:nvSpPr>
              <p:spPr>
                <a:xfrm flipH="1">
                  <a:off x="5983560" y="149832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96" name="Google Shape;151;p19"/>
                <p:cNvSpPr/>
                <p:nvPr/>
              </p:nvSpPr>
              <p:spPr>
                <a:xfrm flipH="1">
                  <a:off x="5983560" y="179352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97" name="Google Shape;152;p19"/>
                <p:cNvSpPr/>
                <p:nvPr/>
              </p:nvSpPr>
              <p:spPr>
                <a:xfrm flipH="1">
                  <a:off x="5983560" y="208872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98" name="Google Shape;153;p19"/>
                <p:cNvSpPr/>
                <p:nvPr/>
              </p:nvSpPr>
              <p:spPr>
                <a:xfrm flipH="1">
                  <a:off x="5994720" y="238392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199" name="Google Shape;154;p19"/>
                <p:cNvSpPr/>
                <p:nvPr/>
              </p:nvSpPr>
              <p:spPr>
                <a:xfrm flipH="1">
                  <a:off x="5994720" y="267912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00" name="Google Shape;155;p19"/>
                <p:cNvSpPr/>
                <p:nvPr/>
              </p:nvSpPr>
              <p:spPr>
                <a:xfrm flipH="1">
                  <a:off x="5994720" y="297396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01" name="Google Shape;156;p19"/>
                <p:cNvSpPr/>
                <p:nvPr/>
              </p:nvSpPr>
              <p:spPr>
                <a:xfrm flipH="1">
                  <a:off x="5994720" y="326916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02" name="Google Shape;157;p19"/>
                <p:cNvSpPr/>
                <p:nvPr/>
              </p:nvSpPr>
              <p:spPr>
                <a:xfrm flipH="1">
                  <a:off x="5994720" y="356436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03" name="Google Shape;158;p19"/>
                <p:cNvSpPr/>
                <p:nvPr/>
              </p:nvSpPr>
              <p:spPr>
                <a:xfrm flipH="1">
                  <a:off x="5994720" y="385956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sp>
              <p:nvSpPr>
                <p:cNvPr id="204" name="Google Shape;159;p19"/>
                <p:cNvSpPr/>
                <p:nvPr/>
              </p:nvSpPr>
              <p:spPr>
                <a:xfrm flipH="1">
                  <a:off x="5983560" y="4154760"/>
                  <a:ext cx="165960" cy="143640"/>
                </a:xfrm>
                <a:custGeom>
                  <a:avLst/>
                  <a:gdLst/>
                  <a:ahLst/>
                  <a:cxnLst/>
                  <a:rect l="l" t="t" r="r" b="b"/>
                  <a:pathLst>
                    <a:path w="21600" h="21600">
                      <a:moveTo>
                        <a:pt x="0" y="0"/>
                      </a:moveTo>
                      <a:lnTo>
                        <a:pt x="21600" y="21600"/>
                      </a:lnTo>
                    </a:path>
                  </a:pathLst>
                </a:custGeom>
                <a:noFill/>
                <a:ln w="9525">
                  <a:solidFill>
                    <a:srgbClr val="FF0000"/>
                  </a:solidFill>
                  <a:round/>
                </a:ln>
              </p:spPr>
              <p:style>
                <a:lnRef idx="0">
                  <a:scrgbClr r="0" g="0" b="0"/>
                </a:lnRef>
                <a:fillRef idx="0">
                  <a:scrgbClr r="0" g="0" b="0"/>
                </a:fillRef>
                <a:effectRef idx="0">
                  <a:scrgbClr r="0" g="0" b="0"/>
                </a:effectRef>
                <a:fontRef idx="minor"/>
              </p:style>
            </p:sp>
          </p:grpSp>
          <p:sp>
            <p:nvSpPr>
              <p:cNvPr id="205" name="Google Shape;160;p19"/>
              <p:cNvSpPr/>
              <p:nvPr/>
            </p:nvSpPr>
            <p:spPr>
              <a:xfrm flipH="1">
                <a:off x="8764560" y="4189320"/>
                <a:ext cx="2880" cy="457200"/>
              </a:xfrm>
              <a:custGeom>
                <a:avLst/>
                <a:gdLst/>
                <a:ahLst/>
                <a:cxnLst/>
                <a:rect l="l" t="t" r="r" b="b"/>
                <a:pathLst>
                  <a:path w="21600" h="21600">
                    <a:moveTo>
                      <a:pt x="0" y="0"/>
                    </a:moveTo>
                    <a:lnTo>
                      <a:pt x="21600" y="21600"/>
                    </a:lnTo>
                  </a:path>
                </a:pathLst>
              </a:custGeom>
              <a:noFill/>
              <a:ln w="19050">
                <a:solidFill>
                  <a:srgbClr val="FF0000"/>
                </a:solidFill>
                <a:round/>
                <a:tailEnd type="triangle" w="med" len="med"/>
              </a:ln>
            </p:spPr>
            <p:style>
              <a:lnRef idx="0">
                <a:scrgbClr r="0" g="0" b="0"/>
              </a:lnRef>
              <a:fillRef idx="0">
                <a:scrgbClr r="0" g="0" b="0"/>
              </a:fillRef>
              <a:effectRef idx="0">
                <a:scrgbClr r="0" g="0" b="0"/>
              </a:effectRef>
              <a:fontRef idx="minor"/>
            </p:style>
          </p:sp>
        </p:grpSp>
        <p:sp>
          <p:nvSpPr>
            <p:cNvPr id="206" name="Google Shape;161;p19"/>
            <p:cNvSpPr/>
            <p:nvPr/>
          </p:nvSpPr>
          <p:spPr>
            <a:xfrm>
              <a:off x="6216840" y="1551960"/>
              <a:ext cx="1091880" cy="777960"/>
            </a:xfrm>
            <a:custGeom>
              <a:avLst/>
              <a:gdLst/>
              <a:ahLst/>
              <a:cxnLst/>
              <a:rect l="l" t="t" r="r" b="b"/>
              <a:pathLst>
                <a:path w="81377" h="52990">
                  <a:moveTo>
                    <a:pt x="0" y="52990"/>
                  </a:moveTo>
                  <a:cubicBezTo>
                    <a:pt x="5542" y="51773"/>
                    <a:pt x="23116" y="51187"/>
                    <a:pt x="33254" y="45690"/>
                  </a:cubicBezTo>
                  <a:cubicBezTo>
                    <a:pt x="43392" y="40193"/>
                    <a:pt x="52810" y="27621"/>
                    <a:pt x="60830" y="20006"/>
                  </a:cubicBezTo>
                  <a:cubicBezTo>
                    <a:pt x="68851" y="12391"/>
                    <a:pt x="77953" y="3334"/>
                    <a:pt x="81377" y="0"/>
                  </a:cubicBezTo>
                </a:path>
              </a:pathLst>
            </a:custGeom>
            <a:noFill/>
            <a:ln w="76200">
              <a:solidFill>
                <a:srgbClr val="FF0000"/>
              </a:solidFill>
              <a:round/>
            </a:ln>
          </p:spPr>
          <p:style>
            <a:lnRef idx="0">
              <a:scrgbClr r="0" g="0" b="0"/>
            </a:lnRef>
            <a:fillRef idx="0">
              <a:scrgbClr r="0" g="0" b="0"/>
            </a:fillRef>
            <a:effectRef idx="0">
              <a:scrgbClr r="0" g="0" b="0"/>
            </a:effectRef>
            <a:fontRef idx="minor"/>
          </p:style>
        </p:sp>
        <p:sp>
          <p:nvSpPr>
            <p:cNvPr id="207" name="Google Shape;162;p19"/>
            <p:cNvSpPr/>
            <p:nvPr/>
          </p:nvSpPr>
          <p:spPr>
            <a:xfrm>
              <a:off x="6227640" y="1551960"/>
              <a:ext cx="1949760" cy="1491840"/>
            </a:xfrm>
            <a:custGeom>
              <a:avLst/>
              <a:gdLst/>
              <a:ahLst/>
              <a:cxnLst/>
              <a:rect l="l" t="t" r="r" b="b"/>
              <a:pathLst>
                <a:path w="145722" h="99490">
                  <a:moveTo>
                    <a:pt x="0" y="99490"/>
                  </a:moveTo>
                  <a:cubicBezTo>
                    <a:pt x="8201" y="98048"/>
                    <a:pt x="31947" y="98905"/>
                    <a:pt x="49205" y="90839"/>
                  </a:cubicBezTo>
                  <a:cubicBezTo>
                    <a:pt x="66463" y="82774"/>
                    <a:pt x="90344" y="63398"/>
                    <a:pt x="103546" y="51097"/>
                  </a:cubicBezTo>
                  <a:cubicBezTo>
                    <a:pt x="116748" y="38796"/>
                    <a:pt x="121390" y="25548"/>
                    <a:pt x="128419" y="17032"/>
                  </a:cubicBezTo>
                  <a:cubicBezTo>
                    <a:pt x="135448" y="8516"/>
                    <a:pt x="142838" y="2839"/>
                    <a:pt x="145722" y="0"/>
                  </a:cubicBezTo>
                </a:path>
              </a:pathLst>
            </a:custGeom>
            <a:noFill/>
            <a:ln w="76200">
              <a:solidFill>
                <a:srgbClr val="FF9900"/>
              </a:solidFill>
              <a:round/>
            </a:ln>
          </p:spPr>
          <p:style>
            <a:lnRef idx="0">
              <a:scrgbClr r="0" g="0" b="0"/>
            </a:lnRef>
            <a:fillRef idx="0">
              <a:scrgbClr r="0" g="0" b="0"/>
            </a:fillRef>
            <a:effectRef idx="0">
              <a:scrgbClr r="0" g="0" b="0"/>
            </a:effectRef>
            <a:fontRef idx="minor"/>
          </p:style>
        </p:sp>
        <p:sp>
          <p:nvSpPr>
            <p:cNvPr id="208" name="Google Shape;163;p19"/>
            <p:cNvSpPr/>
            <p:nvPr/>
          </p:nvSpPr>
          <p:spPr>
            <a:xfrm>
              <a:off x="6216840" y="2189160"/>
              <a:ext cx="2485440" cy="1528560"/>
            </a:xfrm>
            <a:custGeom>
              <a:avLst/>
              <a:gdLst/>
              <a:ahLst/>
              <a:cxnLst/>
              <a:rect l="l" t="t" r="r" b="b"/>
              <a:pathLst>
                <a:path w="185734" h="101924">
                  <a:moveTo>
                    <a:pt x="0" y="101924"/>
                  </a:moveTo>
                  <a:cubicBezTo>
                    <a:pt x="15996" y="97734"/>
                    <a:pt x="70923" y="87956"/>
                    <a:pt x="95976" y="76781"/>
                  </a:cubicBezTo>
                  <a:cubicBezTo>
                    <a:pt x="121029" y="65606"/>
                    <a:pt x="135358" y="47673"/>
                    <a:pt x="150318" y="34876"/>
                  </a:cubicBezTo>
                  <a:cubicBezTo>
                    <a:pt x="165278" y="22079"/>
                    <a:pt x="179831" y="5813"/>
                    <a:pt x="185734" y="0"/>
                  </a:cubicBezTo>
                </a:path>
              </a:pathLst>
            </a:custGeom>
            <a:noFill/>
            <a:ln w="76200">
              <a:solidFill>
                <a:srgbClr val="00FF00"/>
              </a:solidFill>
              <a:round/>
            </a:ln>
          </p:spPr>
          <p:style>
            <a:lnRef idx="0">
              <a:scrgbClr r="0" g="0" b="0"/>
            </a:lnRef>
            <a:fillRef idx="0">
              <a:scrgbClr r="0" g="0" b="0"/>
            </a:fillRef>
            <a:effectRef idx="0">
              <a:scrgbClr r="0" g="0" b="0"/>
            </a:effectRef>
            <a:fontRef idx="minor"/>
          </p:style>
        </p:sp>
        <p:sp>
          <p:nvSpPr>
            <p:cNvPr id="209" name="Google Shape;164;p19"/>
            <p:cNvSpPr/>
            <p:nvPr/>
          </p:nvSpPr>
          <p:spPr>
            <a:xfrm>
              <a:off x="7067520" y="3065400"/>
              <a:ext cx="1634760" cy="1062000"/>
            </a:xfrm>
            <a:custGeom>
              <a:avLst/>
              <a:gdLst/>
              <a:ahLst/>
              <a:cxnLst/>
              <a:rect l="l" t="t" r="r" b="b"/>
              <a:pathLst>
                <a:path w="121659" h="70833">
                  <a:moveTo>
                    <a:pt x="0" y="70833"/>
                  </a:moveTo>
                  <a:cubicBezTo>
                    <a:pt x="15275" y="66507"/>
                    <a:pt x="71374" y="56685"/>
                    <a:pt x="91650" y="44879"/>
                  </a:cubicBezTo>
                  <a:cubicBezTo>
                    <a:pt x="111927" y="33074"/>
                    <a:pt x="116658" y="7480"/>
                    <a:pt x="121659" y="0"/>
                  </a:cubicBezTo>
                </a:path>
              </a:pathLst>
            </a:custGeom>
            <a:noFill/>
            <a:ln w="76200">
              <a:solidFill>
                <a:srgbClr val="4A86E8"/>
              </a:solidFill>
              <a:round/>
            </a:ln>
          </p:spPr>
          <p:style>
            <a:lnRef idx="0">
              <a:scrgbClr r="0" g="0" b="0"/>
            </a:lnRef>
            <a:fillRef idx="0">
              <a:scrgbClr r="0" g="0" b="0"/>
            </a:fillRef>
            <a:effectRef idx="0">
              <a:scrgbClr r="0" g="0" b="0"/>
            </a:effectRef>
            <a:fontRef idx="minor"/>
          </p:style>
        </p:sp>
      </p:grpSp>
      <p:sp>
        <p:nvSpPr>
          <p:cNvPr id="210" name="Google Shape;165;p19"/>
          <p:cNvSpPr/>
          <p:nvPr/>
        </p:nvSpPr>
        <p:spPr>
          <a:xfrm>
            <a:off x="6301080" y="1033560"/>
            <a:ext cx="164520" cy="737280"/>
          </a:xfrm>
          <a:custGeom>
            <a:avLst/>
            <a:gdLst/>
            <a:ahLst/>
            <a:cxnLst/>
            <a:rect l="l" t="t" r="r" b="b"/>
            <a:pathLst>
              <a:path w="21600" h="21600">
                <a:moveTo>
                  <a:pt x="0" y="0"/>
                </a:moveTo>
                <a:lnTo>
                  <a:pt x="21600" y="21600"/>
                </a:lnTo>
              </a:path>
            </a:pathLst>
          </a:custGeom>
          <a:noFill/>
          <a:ln w="28575">
            <a:solidFill>
              <a:srgbClr val="FF0000"/>
            </a:solidFill>
            <a:round/>
            <a:tailEnd type="triangle" w="med" len="med"/>
          </a:ln>
        </p:spPr>
        <p:style>
          <a:lnRef idx="0">
            <a:scrgbClr r="0" g="0" b="0"/>
          </a:lnRef>
          <a:fillRef idx="0">
            <a:scrgbClr r="0" g="0" b="0"/>
          </a:fillRef>
          <a:effectRef idx="0">
            <a:scrgbClr r="0" g="0" b="0"/>
          </a:effectRef>
          <a:fontRef idx="minor"/>
        </p:style>
      </p:sp>
      <p:sp>
        <p:nvSpPr>
          <p:cNvPr id="211" name="Google Shape;166;p19"/>
          <p:cNvSpPr/>
          <p:nvPr/>
        </p:nvSpPr>
        <p:spPr>
          <a:xfrm rot="10800000" flipH="1">
            <a:off x="5704920" y="1448280"/>
            <a:ext cx="1555200" cy="554760"/>
          </a:xfrm>
          <a:custGeom>
            <a:avLst/>
            <a:gdLst/>
            <a:ahLst/>
            <a:cxnLst/>
            <a:rect l="l" t="t" r="r" b="b"/>
            <a:pathLst>
              <a:path w="21600" h="21600">
                <a:moveTo>
                  <a:pt x="0" y="0"/>
                </a:moveTo>
                <a:lnTo>
                  <a:pt x="21600" y="21600"/>
                </a:lnTo>
              </a:path>
            </a:pathLst>
          </a:custGeom>
          <a:noFill/>
          <a:ln w="19050">
            <a:solidFill>
              <a:srgbClr val="674EA7"/>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212" name="Google Shape;167;p19"/>
          <p:cNvSpPr/>
          <p:nvPr/>
        </p:nvSpPr>
        <p:spPr>
          <a:xfrm>
            <a:off x="6466680" y="1735560"/>
            <a:ext cx="714960" cy="2007000"/>
          </a:xfrm>
          <a:custGeom>
            <a:avLst/>
            <a:gdLst/>
            <a:ahLst/>
            <a:cxnLst/>
            <a:rect l="l" t="t" r="r" b="b"/>
            <a:pathLst>
              <a:path w="21600" h="21600">
                <a:moveTo>
                  <a:pt x="0" y="0"/>
                </a:moveTo>
                <a:lnTo>
                  <a:pt x="21600" y="21600"/>
                </a:lnTo>
              </a:path>
            </a:pathLst>
          </a:custGeom>
          <a:noFill/>
          <a:ln w="9525">
            <a:solidFill>
              <a:srgbClr val="674EA7"/>
            </a:solidFill>
            <a:round/>
          </a:ln>
        </p:spPr>
        <p:style>
          <a:lnRef idx="0">
            <a:scrgbClr r="0" g="0" b="0"/>
          </a:lnRef>
          <a:fillRef idx="0">
            <a:scrgbClr r="0" g="0" b="0"/>
          </a:fillRef>
          <a:effectRef idx="0">
            <a:scrgbClr r="0" g="0" b="0"/>
          </a:effectRef>
          <a:fontRef idx="minor"/>
        </p:style>
      </p:sp>
      <p:pic>
        <p:nvPicPr>
          <p:cNvPr id="213" name="Google Shape;168;p19"/>
          <p:cNvPicPr/>
          <p:nvPr/>
        </p:nvPicPr>
        <p:blipFill>
          <a:blip r:embed="rId5"/>
          <a:stretch/>
        </p:blipFill>
        <p:spPr>
          <a:xfrm>
            <a:off x="5819040" y="1328040"/>
            <a:ext cx="2935080" cy="319968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par>
                          <p:cTn id="11" fill="hold">
                            <p:stCondLst>
                              <p:cond delay="1000"/>
                            </p:stCondLst>
                            <p:childTnLst>
                              <p:par>
                                <p:cTn id="12" presetID="1" presetClass="entr" fill="hold" nodeType="afterEffect">
                                  <p:stCondLst>
                                    <p:cond delay="0"/>
                                  </p:stCondLst>
                                  <p:childTnLst>
                                    <p:set>
                                      <p:cBhvr>
                                        <p:cTn id="13" dur="1" fill="hold">
                                          <p:stCondLst>
                                            <p:cond delay="0"/>
                                          </p:stCondLst>
                                        </p:cTn>
                                        <p:tgtEl>
                                          <p:spTgt spid="17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fill="hold" nodeType="clickEffect">
                                  <p:stCondLst>
                                    <p:cond delay="0"/>
                                  </p:stCondLst>
                                  <p:childTnLst>
                                    <p:set>
                                      <p:cBhvr>
                                        <p:cTn id="17" dur="1" fill="hold">
                                          <p:stCondLst>
                                            <p:cond delay="1000"/>
                                          </p:stCondLst>
                                        </p:cTn>
                                        <p:tgtEl>
                                          <p:spTgt spid="175"/>
                                        </p:tgtEl>
                                        <p:attrNameLst>
                                          <p:attrName>style.visibility</p:attrName>
                                        </p:attrNameLst>
                                      </p:cBhvr>
                                      <p:to>
                                        <p:strVal val="hidden"/>
                                      </p:to>
                                    </p:set>
                                  </p:childTnLst>
                                </p:cTn>
                              </p:par>
                            </p:childTnLst>
                          </p:cTn>
                        </p:par>
                        <p:par>
                          <p:cTn id="18" fill="hold">
                            <p:stCondLst>
                              <p:cond delay="1000"/>
                            </p:stCondLst>
                            <p:childTnLst>
                              <p:par>
                                <p:cTn id="19" presetID="1" presetClass="entr"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11"/>
                                        </p:tgtEl>
                                        <p:attrNameLst>
                                          <p:attrName>style.visibility</p:attrName>
                                        </p:attrNameLst>
                                      </p:cBhvr>
                                      <p:to>
                                        <p:strVal val="visible"/>
                                      </p:to>
                                    </p:set>
                                  </p:childTnLst>
                                </p:cTn>
                              </p:par>
                            </p:childTnLst>
                          </p:cTn>
                        </p:par>
                        <p:par>
                          <p:cTn id="29" fill="hold">
                            <p:stCondLst>
                              <p:cond delay="1000"/>
                            </p:stCondLst>
                            <p:childTnLst>
                              <p:par>
                                <p:cTn id="30" presetID="1" presetClass="entr" fill="hold" nodeType="afterEffect">
                                  <p:stCondLst>
                                    <p:cond delay="0"/>
                                  </p:stCondLst>
                                  <p:childTnLst>
                                    <p:set>
                                      <p:cBhvr>
                                        <p:cTn id="31" dur="1" fill="hold">
                                          <p:stCondLst>
                                            <p:cond delay="0"/>
                                          </p:stCondLst>
                                        </p:cTn>
                                        <p:tgtEl>
                                          <p:spTgt spid="2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fill="hold" nodeType="clickEffect">
                                  <p:stCondLst>
                                    <p:cond delay="0"/>
                                  </p:stCondLst>
                                  <p:childTnLst>
                                    <p:set>
                                      <p:cBhvr>
                                        <p:cTn id="35" dur="1" fill="hold">
                                          <p:stCondLst>
                                            <p:cond delay="1000"/>
                                          </p:stCondLst>
                                        </p:cTn>
                                        <p:tgtEl>
                                          <p:spTgt spid="190"/>
                                        </p:tgtEl>
                                        <p:attrNameLst>
                                          <p:attrName>style.visibility</p:attrName>
                                        </p:attrNameLst>
                                      </p:cBhvr>
                                      <p:to>
                                        <p:strVal val="hidden"/>
                                      </p:to>
                                    </p:set>
                                  </p:childTnLst>
                                </p:cTn>
                              </p:par>
                              <p:par>
                                <p:cTn id="36" presetID="1" presetClass="exit" fill="hold" nodeType="withEffect">
                                  <p:stCondLst>
                                    <p:cond delay="0"/>
                                  </p:stCondLst>
                                  <p:childTnLst>
                                    <p:set>
                                      <p:cBhvr>
                                        <p:cTn id="37" dur="1" fill="hold">
                                          <p:stCondLst>
                                            <p:cond delay="1000"/>
                                          </p:stCondLst>
                                        </p:cTn>
                                        <p:tgtEl>
                                          <p:spTgt spid="210"/>
                                        </p:tgtEl>
                                        <p:attrNameLst>
                                          <p:attrName>style.visibility</p:attrName>
                                        </p:attrNameLst>
                                      </p:cBhvr>
                                      <p:to>
                                        <p:strVal val="hidden"/>
                                      </p:to>
                                    </p:set>
                                  </p:childTnLst>
                                </p:cTn>
                              </p:par>
                              <p:par>
                                <p:cTn id="38" presetID="1" presetClass="exit" fill="hold" nodeType="withEffect">
                                  <p:stCondLst>
                                    <p:cond delay="0"/>
                                  </p:stCondLst>
                                  <p:childTnLst>
                                    <p:set>
                                      <p:cBhvr>
                                        <p:cTn id="39" dur="1" fill="hold">
                                          <p:stCondLst>
                                            <p:cond delay="1000"/>
                                          </p:stCondLst>
                                        </p:cTn>
                                        <p:tgtEl>
                                          <p:spTgt spid="211"/>
                                        </p:tgtEl>
                                        <p:attrNameLst>
                                          <p:attrName>style.visibility</p:attrName>
                                        </p:attrNameLst>
                                      </p:cBhvr>
                                      <p:to>
                                        <p:strVal val="hidden"/>
                                      </p:to>
                                    </p:set>
                                  </p:childTnLst>
                                </p:cTn>
                              </p:par>
                              <p:par>
                                <p:cTn id="40" presetID="1" presetClass="exit" fill="hold" nodeType="withEffect">
                                  <p:stCondLst>
                                    <p:cond delay="0"/>
                                  </p:stCondLst>
                                  <p:childTnLst>
                                    <p:set>
                                      <p:cBhvr>
                                        <p:cTn id="41" dur="1" fill="hold">
                                          <p:stCondLst>
                                            <p:cond delay="1000"/>
                                          </p:stCondLst>
                                        </p:cTn>
                                        <p:tgtEl>
                                          <p:spTgt spid="212"/>
                                        </p:tgtEl>
                                        <p:attrNameLst>
                                          <p:attrName>style.visibility</p:attrName>
                                        </p:attrNameLst>
                                      </p:cBhvr>
                                      <p:to>
                                        <p:strVal val="hidden"/>
                                      </p:to>
                                    </p:set>
                                  </p:childTnLst>
                                </p:cTn>
                              </p:par>
                            </p:childTnLst>
                          </p:cTn>
                        </p:par>
                        <p:par>
                          <p:cTn id="42" fill="hold">
                            <p:stCondLst>
                              <p:cond delay="1000"/>
                            </p:stCondLst>
                            <p:childTnLst>
                              <p:par>
                                <p:cTn id="43" presetID="1" presetClass="entr" fill="hold" nodeType="afterEffect">
                                  <p:stCondLst>
                                    <p:cond delay="0"/>
                                  </p:stCondLst>
                                  <p:childTnLst>
                                    <p:set>
                                      <p:cBhvr>
                                        <p:cTn id="44"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311760" y="521280"/>
            <a:ext cx="851940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Sequence</a:t>
            </a:r>
            <a:endParaRPr lang="hr-HR" sz="2800" b="0" strike="noStrike" spc="-1">
              <a:latin typeface="Arial"/>
            </a:endParaRPr>
          </a:p>
        </p:txBody>
      </p:sp>
      <p:pic>
        <p:nvPicPr>
          <p:cNvPr id="215" name="Google Shape;174;p20"/>
          <p:cNvPicPr/>
          <p:nvPr/>
        </p:nvPicPr>
        <p:blipFill>
          <a:blip r:embed="rId3"/>
          <a:stretch/>
        </p:blipFill>
        <p:spPr>
          <a:xfrm>
            <a:off x="0" y="0"/>
            <a:ext cx="9142920" cy="383760"/>
          </a:xfrm>
          <a:prstGeom prst="rect">
            <a:avLst/>
          </a:prstGeom>
          <a:ln w="0">
            <a:noFill/>
          </a:ln>
        </p:spPr>
      </p:pic>
      <p:sp>
        <p:nvSpPr>
          <p:cNvPr id="216" name="Google Shape;175;p20"/>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8</a:t>
            </a:r>
            <a:endParaRPr lang="hr-HR" sz="1400" b="0" strike="noStrike" spc="-1">
              <a:latin typeface="Arial"/>
            </a:endParaRPr>
          </a:p>
        </p:txBody>
      </p:sp>
      <p:sp>
        <p:nvSpPr>
          <p:cNvPr id="217" name="Google Shape;176;p20"/>
          <p:cNvSpPr/>
          <p:nvPr/>
        </p:nvSpPr>
        <p:spPr>
          <a:xfrm>
            <a:off x="311760" y="1420200"/>
            <a:ext cx="3566880" cy="1035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indent="-317520">
              <a:lnSpc>
                <a:spcPct val="100000"/>
              </a:lnSpc>
              <a:buClr>
                <a:srgbClr val="000000"/>
              </a:buClr>
              <a:buFont typeface="Arial"/>
              <a:buAutoNum type="arabicPeriod"/>
            </a:pPr>
            <a:r>
              <a:rPr lang="en" sz="1400" b="0" strike="noStrike" spc="-1">
                <a:solidFill>
                  <a:srgbClr val="000000"/>
                </a:solidFill>
                <a:latin typeface="Arial"/>
                <a:ea typeface="Arial"/>
              </a:rPr>
              <a:t>Continuum model - input </a:t>
            </a:r>
            <a:endParaRPr lang="hr-HR" sz="1400" b="0" strike="noStrike" spc="-1">
              <a:latin typeface="Arial"/>
            </a:endParaRPr>
          </a:p>
          <a:p>
            <a:pPr marL="914400" lvl="1" indent="-317520">
              <a:lnSpc>
                <a:spcPct val="100000"/>
              </a:lnSpc>
              <a:buClr>
                <a:srgbClr val="000000"/>
              </a:buClr>
              <a:buFont typeface="Arial"/>
              <a:buAutoNum type="alphaLcPeriod"/>
            </a:pPr>
            <a:r>
              <a:rPr lang="en" sz="1400" b="0" strike="noStrike" spc="-1">
                <a:solidFill>
                  <a:srgbClr val="000000"/>
                </a:solidFill>
                <a:latin typeface="Arial"/>
                <a:ea typeface="Arial"/>
              </a:rPr>
              <a:t>Geometry </a:t>
            </a:r>
            <a:endParaRPr lang="hr-HR" sz="1400" b="0" strike="noStrike" spc="-1">
              <a:latin typeface="Arial"/>
            </a:endParaRPr>
          </a:p>
          <a:p>
            <a:pPr marL="914400" lvl="1" indent="-317520">
              <a:lnSpc>
                <a:spcPct val="100000"/>
              </a:lnSpc>
              <a:buClr>
                <a:srgbClr val="000000"/>
              </a:buClr>
              <a:buFont typeface="Arial"/>
              <a:buAutoNum type="alphaLcPeriod"/>
            </a:pPr>
            <a:r>
              <a:rPr lang="en" sz="1400" b="0" strike="noStrike" spc="-1">
                <a:solidFill>
                  <a:srgbClr val="000000"/>
                </a:solidFill>
                <a:latin typeface="Arial"/>
                <a:ea typeface="Arial"/>
              </a:rPr>
              <a:t>Boundary conditions </a:t>
            </a:r>
            <a:endParaRPr lang="hr-HR" sz="1400" b="0" strike="noStrike" spc="-1">
              <a:latin typeface="Arial"/>
            </a:endParaRPr>
          </a:p>
          <a:p>
            <a:pPr marL="457200">
              <a:lnSpc>
                <a:spcPct val="100000"/>
              </a:lnSpc>
              <a:tabLst>
                <a:tab pos="0" algn="l"/>
              </a:tabLst>
            </a:pPr>
            <a:endParaRPr lang="hr-HR" sz="1400" b="0" strike="noStrike" spc="-1">
              <a:latin typeface="Arial"/>
            </a:endParaRPr>
          </a:p>
        </p:txBody>
      </p:sp>
      <p:pic>
        <p:nvPicPr>
          <p:cNvPr id="218" name="Google Shape;177;p20"/>
          <p:cNvPicPr/>
          <p:nvPr/>
        </p:nvPicPr>
        <p:blipFill>
          <a:blip r:embed="rId4"/>
          <a:stretch/>
        </p:blipFill>
        <p:spPr>
          <a:xfrm>
            <a:off x="3982320" y="1336320"/>
            <a:ext cx="4916520" cy="3082680"/>
          </a:xfrm>
          <a:prstGeom prst="rect">
            <a:avLst/>
          </a:prstGeom>
          <a:ln w="0">
            <a:noFill/>
          </a:ln>
        </p:spPr>
      </p:pic>
      <p:sp>
        <p:nvSpPr>
          <p:cNvPr id="219" name="Google Shape;178;p20"/>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a:t>
            </a:r>
            <a:r>
              <a:rPr lang="en" sz="1300" b="0" strike="noStrike" spc="-1">
                <a:solidFill>
                  <a:srgbClr val="FFFFFF"/>
                </a:solidFill>
                <a:latin typeface="Arial"/>
                <a:ea typeface="Arial"/>
              </a:rPr>
              <a:t>In-house built Algorithm</a:t>
            </a:r>
            <a:r>
              <a:rPr lang="en" sz="1300" b="0" strike="noStrike" spc="-1">
                <a:solidFill>
                  <a:srgbClr val="9E9E9E"/>
                </a:solidFill>
                <a:latin typeface="Arial"/>
                <a:ea typeface="Arial"/>
              </a:rPr>
              <a:t> | Examples | Conclusion</a:t>
            </a:r>
            <a:endParaRPr lang="hr-HR" sz="1300" b="0" strike="noStrike" spc="-1">
              <a:latin typeface="Arial"/>
            </a:endParaRPr>
          </a:p>
        </p:txBody>
      </p:sp>
      <p:sp>
        <p:nvSpPr>
          <p:cNvPr id="220" name="Google Shape;179;p20"/>
          <p:cNvSpPr/>
          <p:nvPr/>
        </p:nvSpPr>
        <p:spPr>
          <a:xfrm>
            <a:off x="311760" y="1940040"/>
            <a:ext cx="3566880" cy="1735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a:lnSpc>
                <a:spcPct val="100000"/>
              </a:lnSpc>
              <a:tabLst>
                <a:tab pos="0" algn="l"/>
              </a:tabLst>
            </a:pPr>
            <a:endParaRPr lang="hr-HR" sz="1800" b="0" strike="noStrike" spc="-1">
              <a:latin typeface="Arial"/>
            </a:endParaRPr>
          </a:p>
          <a:p>
            <a:pPr marL="457200" indent="-317520">
              <a:lnSpc>
                <a:spcPct val="100000"/>
              </a:lnSpc>
              <a:buClr>
                <a:srgbClr val="000000"/>
              </a:buClr>
              <a:buFont typeface="Arial"/>
              <a:buAutoNum type="arabicPeriod" startAt="2"/>
              <a:tabLst>
                <a:tab pos="0" algn="l"/>
              </a:tabLst>
            </a:pPr>
            <a:r>
              <a:rPr lang="en" sz="1400" b="0" strike="noStrike" spc="-1">
                <a:solidFill>
                  <a:srgbClr val="000000"/>
                </a:solidFill>
                <a:latin typeface="Arial"/>
                <a:ea typeface="Arial"/>
              </a:rPr>
              <a:t>Post-processing - with written scripts </a:t>
            </a:r>
            <a:endParaRPr lang="hr-HR" sz="1400" b="0" strike="noStrike" spc="-1">
              <a:latin typeface="Arial"/>
            </a:endParaRPr>
          </a:p>
          <a:p>
            <a:pPr marL="914400" lvl="1" indent="-317520">
              <a:lnSpc>
                <a:spcPct val="100000"/>
              </a:lnSpc>
              <a:buClr>
                <a:srgbClr val="000000"/>
              </a:buClr>
              <a:buFont typeface="Arial"/>
              <a:buAutoNum type="alphaLcPeriod"/>
              <a:tabLst>
                <a:tab pos="0" algn="l"/>
              </a:tabLst>
            </a:pPr>
            <a:r>
              <a:rPr lang="en" sz="1400" b="0" strike="noStrike" spc="-1">
                <a:solidFill>
                  <a:srgbClr val="000000"/>
                </a:solidFill>
                <a:latin typeface="Arial"/>
                <a:ea typeface="Arial"/>
              </a:rPr>
              <a:t>Principal stresses (Intensity and direction) </a:t>
            </a:r>
            <a:endParaRPr lang="hr-HR" sz="1400" b="0" strike="noStrike" spc="-1">
              <a:latin typeface="Arial"/>
            </a:endParaRPr>
          </a:p>
          <a:p>
            <a:pPr marL="914400" lvl="1" indent="-317520">
              <a:lnSpc>
                <a:spcPct val="100000"/>
              </a:lnSpc>
              <a:buClr>
                <a:srgbClr val="000000"/>
              </a:buClr>
              <a:buFont typeface="Arial"/>
              <a:buAutoNum type="alphaLcPeriod"/>
              <a:tabLst>
                <a:tab pos="0" algn="l"/>
              </a:tabLst>
            </a:pPr>
            <a:r>
              <a:rPr lang="en" sz="1400" b="0" strike="noStrike" spc="-1">
                <a:solidFill>
                  <a:srgbClr val="000000"/>
                </a:solidFill>
                <a:latin typeface="Arial"/>
                <a:ea typeface="Arial"/>
              </a:rPr>
              <a:t>Equivalent plastic strain</a:t>
            </a:r>
            <a:endParaRPr lang="hr-HR" sz="1400" b="0" strike="noStrike" spc="-1">
              <a:latin typeface="Arial"/>
            </a:endParaRPr>
          </a:p>
          <a:p>
            <a:pPr>
              <a:lnSpc>
                <a:spcPct val="100000"/>
              </a:lnSpc>
              <a:tabLst>
                <a:tab pos="0" algn="l"/>
              </a:tabLst>
            </a:pPr>
            <a:endParaRPr lang="hr-HR" sz="1400" b="0" strike="noStrike" spc="-1">
              <a:latin typeface="Arial"/>
            </a:endParaRPr>
          </a:p>
          <a:p>
            <a:pPr marL="457200">
              <a:lnSpc>
                <a:spcPct val="100000"/>
              </a:lnSpc>
              <a:tabLst>
                <a:tab pos="0" algn="l"/>
              </a:tabLst>
            </a:pPr>
            <a:endParaRPr lang="hr-HR" sz="1400" b="0" strike="noStrike" spc="-1">
              <a:latin typeface="Arial"/>
            </a:endParaRPr>
          </a:p>
        </p:txBody>
      </p:sp>
      <p:sp>
        <p:nvSpPr>
          <p:cNvPr id="221" name="Google Shape;180;p20"/>
          <p:cNvSpPr/>
          <p:nvPr/>
        </p:nvSpPr>
        <p:spPr>
          <a:xfrm>
            <a:off x="311760" y="2978280"/>
            <a:ext cx="3566880" cy="10962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marL="457200">
              <a:lnSpc>
                <a:spcPct val="100000"/>
              </a:lnSpc>
              <a:tabLst>
                <a:tab pos="0" algn="l"/>
              </a:tabLst>
            </a:pPr>
            <a:endParaRPr lang="hr-HR" sz="1800" b="0" strike="noStrike" spc="-1">
              <a:latin typeface="Arial"/>
            </a:endParaRPr>
          </a:p>
          <a:p>
            <a:pPr marL="457200" indent="-317520">
              <a:lnSpc>
                <a:spcPct val="100000"/>
              </a:lnSpc>
              <a:buClr>
                <a:srgbClr val="000000"/>
              </a:buClr>
              <a:buFont typeface="Arial"/>
              <a:buAutoNum type="arabicPeriod" startAt="3"/>
              <a:tabLst>
                <a:tab pos="0" algn="l"/>
              </a:tabLst>
            </a:pPr>
            <a:r>
              <a:rPr lang="en" sz="1400" b="0" strike="noStrike" spc="-1">
                <a:solidFill>
                  <a:srgbClr val="000000"/>
                </a:solidFill>
                <a:latin typeface="Arial"/>
                <a:ea typeface="Arial"/>
              </a:rPr>
              <a:t>Discretized model with cohesive elements </a:t>
            </a:r>
            <a:endParaRPr lang="hr-HR" sz="1400" b="0" strike="noStrike" spc="-1">
              <a:latin typeface="Arial"/>
            </a:endParaRPr>
          </a:p>
          <a:p>
            <a:pPr marL="457200">
              <a:lnSpc>
                <a:spcPct val="100000"/>
              </a:lnSpc>
              <a:tabLst>
                <a:tab pos="0" algn="l"/>
              </a:tabLst>
            </a:pPr>
            <a:endParaRPr lang="hr-HR" sz="14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185;p21"/>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222222"/>
                </a:solidFill>
                <a:latin typeface="Arial"/>
                <a:ea typeface="Arial"/>
              </a:rPr>
              <a:t>Cracks in continuum mechanics</a:t>
            </a:r>
            <a:r>
              <a:rPr lang="en" sz="1300" b="0" strike="noStrike" spc="-1">
                <a:solidFill>
                  <a:srgbClr val="000000"/>
                </a:solidFill>
                <a:latin typeface="Arial"/>
                <a:ea typeface="Arial"/>
              </a:rPr>
              <a:t> | </a:t>
            </a:r>
            <a:r>
              <a:rPr lang="en" sz="1300" b="0" strike="noStrike" spc="-1">
                <a:solidFill>
                  <a:srgbClr val="222222"/>
                </a:solidFill>
                <a:latin typeface="Arial"/>
                <a:ea typeface="Arial"/>
              </a:rPr>
              <a:t>Simulating Cracks</a:t>
            </a:r>
            <a:r>
              <a:rPr lang="en" sz="1300" b="0" strike="noStrike" spc="-1">
                <a:solidFill>
                  <a:srgbClr val="000000"/>
                </a:solidFill>
                <a:latin typeface="Arial"/>
                <a:ea typeface="Arial"/>
              </a:rPr>
              <a:t> | </a:t>
            </a:r>
            <a:r>
              <a:rPr lang="en" sz="1300" b="0" strike="noStrike" spc="-1">
                <a:solidFill>
                  <a:srgbClr val="C3C3C3"/>
                </a:solidFill>
                <a:latin typeface="Arial"/>
                <a:ea typeface="Arial"/>
              </a:rPr>
              <a:t>In-house built Algorithm</a:t>
            </a:r>
            <a:r>
              <a:rPr lang="en" sz="1300" b="0" strike="noStrike" spc="-1">
                <a:solidFill>
                  <a:srgbClr val="000000"/>
                </a:solidFill>
                <a:latin typeface="Arial"/>
                <a:ea typeface="Arial"/>
              </a:rPr>
              <a:t> | Examples | Conclusion</a:t>
            </a:r>
            <a:endParaRPr lang="hr-HR" sz="1300" b="0" strike="noStrike" spc="-1">
              <a:latin typeface="Arial"/>
            </a:endParaRPr>
          </a:p>
        </p:txBody>
      </p:sp>
      <p:sp>
        <p:nvSpPr>
          <p:cNvPr id="223" name="PlaceHolder 1"/>
          <p:cNvSpPr>
            <a:spLocks noGrp="1"/>
          </p:cNvSpPr>
          <p:nvPr>
            <p:ph type="title"/>
          </p:nvPr>
        </p:nvSpPr>
        <p:spPr>
          <a:xfrm>
            <a:off x="311760" y="521280"/>
            <a:ext cx="5899680" cy="571680"/>
          </a:xfrm>
          <a:prstGeom prst="rect">
            <a:avLst/>
          </a:prstGeom>
          <a:noFill/>
          <a:ln w="0">
            <a:noFill/>
          </a:ln>
        </p:spPr>
        <p:txBody>
          <a:bodyPr lIns="0" tIns="91440" rIns="0" bIns="91440" anchor="t">
            <a:normAutofit fontScale="91000"/>
          </a:bodyPr>
          <a:lstStyle/>
          <a:p>
            <a:pPr>
              <a:lnSpc>
                <a:spcPct val="100000"/>
              </a:lnSpc>
              <a:tabLst>
                <a:tab pos="0" algn="l"/>
              </a:tabLst>
            </a:pPr>
            <a:r>
              <a:rPr lang="en" sz="2800" b="1" strike="noStrike" spc="-1">
                <a:solidFill>
                  <a:srgbClr val="336699"/>
                </a:solidFill>
                <a:latin typeface="Arial"/>
                <a:ea typeface="Arial"/>
              </a:rPr>
              <a:t>Crack initialization criteria</a:t>
            </a:r>
            <a:endParaRPr lang="hr-HR" sz="2800" b="0" strike="noStrike" spc="-1">
              <a:latin typeface="Arial"/>
            </a:endParaRPr>
          </a:p>
        </p:txBody>
      </p:sp>
      <p:sp>
        <p:nvSpPr>
          <p:cNvPr id="224" name="PlaceHolder 2"/>
          <p:cNvSpPr>
            <a:spLocks noGrp="1"/>
          </p:cNvSpPr>
          <p:nvPr>
            <p:ph/>
          </p:nvPr>
        </p:nvSpPr>
        <p:spPr>
          <a:xfrm>
            <a:off x="464400" y="1316880"/>
            <a:ext cx="4916520" cy="3660840"/>
          </a:xfrm>
          <a:prstGeom prst="rect">
            <a:avLst/>
          </a:prstGeom>
          <a:noFill/>
          <a:ln w="0">
            <a:noFill/>
          </a:ln>
        </p:spPr>
        <p:txBody>
          <a:bodyPr lIns="0" tIns="91440" rIns="0" bIns="91440" anchor="t">
            <a:normAutofit/>
          </a:bodyPr>
          <a:lstStyle/>
          <a:p>
            <a:pPr marL="365760" indent="-219600" algn="just">
              <a:lnSpc>
                <a:spcPct val="115000"/>
              </a:lnSpc>
              <a:spcBef>
                <a:spcPts val="1001"/>
              </a:spcBef>
              <a:buClr>
                <a:srgbClr val="111111"/>
              </a:buClr>
              <a:buFont typeface="Arial"/>
              <a:buChar char="●"/>
            </a:pPr>
            <a:r>
              <a:rPr lang="en" sz="1300" b="0" strike="noStrike" spc="-1">
                <a:solidFill>
                  <a:srgbClr val="111111"/>
                </a:solidFill>
                <a:highlight>
                  <a:srgbClr val="FFFFFF"/>
                </a:highlight>
                <a:latin typeface="Arial"/>
                <a:ea typeface="Arial"/>
              </a:rPr>
              <a:t>First criterion </a:t>
            </a:r>
            <a:endParaRPr lang="hr-HR" sz="1300" b="0" strike="noStrike" spc="-1">
              <a:latin typeface="Arial"/>
            </a:endParaRPr>
          </a:p>
          <a:p>
            <a:pPr marL="857160" lvl="1" indent="-25416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Gauss Point with the highest principle stresses</a:t>
            </a:r>
            <a:endParaRPr lang="hr-HR" sz="1300" b="0" strike="noStrike" spc="-1">
              <a:latin typeface="Arial"/>
            </a:endParaRPr>
          </a:p>
          <a:p>
            <a:pPr algn="just">
              <a:lnSpc>
                <a:spcPct val="115000"/>
              </a:lnSpc>
              <a:spcBef>
                <a:spcPts val="1199"/>
              </a:spcBef>
              <a:tabLst>
                <a:tab pos="0" algn="l"/>
              </a:tabLst>
            </a:pPr>
            <a:endParaRPr lang="hr-HR" sz="1300" b="0" strike="noStrike" spc="-1">
              <a:latin typeface="Arial"/>
            </a:endParaRPr>
          </a:p>
          <a:p>
            <a:pPr algn="just">
              <a:lnSpc>
                <a:spcPct val="115000"/>
              </a:lnSpc>
              <a:spcBef>
                <a:spcPts val="1199"/>
              </a:spcBef>
              <a:tabLst>
                <a:tab pos="0" algn="l"/>
              </a:tabLst>
            </a:pPr>
            <a:endParaRPr lang="hr-HR" sz="1300" b="0" strike="noStrike" spc="-1">
              <a:latin typeface="Arial"/>
            </a:endParaRPr>
          </a:p>
          <a:p>
            <a:pPr algn="just">
              <a:lnSpc>
                <a:spcPct val="115000"/>
              </a:lnSpc>
              <a:spcBef>
                <a:spcPts val="1199"/>
              </a:spcBef>
              <a:spcAft>
                <a:spcPts val="1199"/>
              </a:spcAft>
              <a:tabLst>
                <a:tab pos="0" algn="l"/>
              </a:tabLst>
            </a:pPr>
            <a:endParaRPr lang="hr-HR" sz="1300" b="0" strike="noStrike" spc="-1">
              <a:latin typeface="Arial"/>
            </a:endParaRPr>
          </a:p>
        </p:txBody>
      </p:sp>
      <p:pic>
        <p:nvPicPr>
          <p:cNvPr id="225" name="Google Shape;188;p21"/>
          <p:cNvPicPr/>
          <p:nvPr/>
        </p:nvPicPr>
        <p:blipFill>
          <a:blip r:embed="rId3"/>
          <a:stretch/>
        </p:blipFill>
        <p:spPr>
          <a:xfrm>
            <a:off x="0" y="0"/>
            <a:ext cx="9142920" cy="383760"/>
          </a:xfrm>
          <a:prstGeom prst="rect">
            <a:avLst/>
          </a:prstGeom>
          <a:ln w="0">
            <a:noFill/>
          </a:ln>
        </p:spPr>
      </p:pic>
      <p:sp>
        <p:nvSpPr>
          <p:cNvPr id="226" name="Google Shape;189;p21"/>
          <p:cNvSpPr/>
          <p:nvPr/>
        </p:nvSpPr>
        <p:spPr>
          <a:xfrm>
            <a:off x="8714520" y="4762800"/>
            <a:ext cx="428400" cy="399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tabLst>
                <a:tab pos="0" algn="l"/>
              </a:tabLst>
            </a:pPr>
            <a:r>
              <a:rPr lang="en" sz="1400" b="0" strike="noStrike" spc="-1">
                <a:solidFill>
                  <a:srgbClr val="000000"/>
                </a:solidFill>
                <a:latin typeface="Arial"/>
                <a:ea typeface="Arial"/>
              </a:rPr>
              <a:t>9</a:t>
            </a:r>
            <a:endParaRPr lang="hr-HR" sz="1400" b="0" strike="noStrike" spc="-1">
              <a:latin typeface="Arial"/>
            </a:endParaRPr>
          </a:p>
        </p:txBody>
      </p:sp>
      <p:pic>
        <p:nvPicPr>
          <p:cNvPr id="227" name="Google Shape;190;p21"/>
          <p:cNvPicPr/>
          <p:nvPr/>
        </p:nvPicPr>
        <p:blipFill>
          <a:blip r:embed="rId4"/>
          <a:srcRect l="1766"/>
          <a:stretch/>
        </p:blipFill>
        <p:spPr>
          <a:xfrm>
            <a:off x="281880" y="2466000"/>
            <a:ext cx="4524480" cy="1658160"/>
          </a:xfrm>
          <a:prstGeom prst="rect">
            <a:avLst/>
          </a:prstGeom>
          <a:ln w="0">
            <a:noFill/>
          </a:ln>
        </p:spPr>
      </p:pic>
      <p:pic>
        <p:nvPicPr>
          <p:cNvPr id="228" name="Google Shape;191;p21"/>
          <p:cNvPicPr/>
          <p:nvPr/>
        </p:nvPicPr>
        <p:blipFill>
          <a:blip r:embed="rId5"/>
          <a:stretch/>
        </p:blipFill>
        <p:spPr>
          <a:xfrm>
            <a:off x="3728520" y="3587040"/>
            <a:ext cx="981360" cy="1424160"/>
          </a:xfrm>
          <a:prstGeom prst="rect">
            <a:avLst/>
          </a:prstGeom>
          <a:ln w="0">
            <a:noFill/>
          </a:ln>
        </p:spPr>
      </p:pic>
      <p:sp>
        <p:nvSpPr>
          <p:cNvPr id="229" name="Google Shape;192;p21"/>
          <p:cNvSpPr/>
          <p:nvPr/>
        </p:nvSpPr>
        <p:spPr>
          <a:xfrm>
            <a:off x="107280" y="0"/>
            <a:ext cx="8928000" cy="3805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gn="ctr">
              <a:lnSpc>
                <a:spcPct val="100000"/>
              </a:lnSpc>
              <a:tabLst>
                <a:tab pos="0" algn="l"/>
              </a:tabLst>
            </a:pPr>
            <a:r>
              <a:rPr lang="en" sz="1300" b="0" strike="noStrike" spc="-1">
                <a:solidFill>
                  <a:srgbClr val="9E9E9E"/>
                </a:solidFill>
                <a:latin typeface="Arial"/>
                <a:ea typeface="Arial"/>
              </a:rPr>
              <a:t>Cracks in continuum mechanics | Simulating Cracks | </a:t>
            </a:r>
            <a:r>
              <a:rPr lang="en" sz="1300" b="0" strike="noStrike" spc="-1">
                <a:solidFill>
                  <a:srgbClr val="FFFFFF"/>
                </a:solidFill>
                <a:latin typeface="Arial"/>
                <a:ea typeface="Arial"/>
              </a:rPr>
              <a:t>In-house built Algorithm</a:t>
            </a:r>
            <a:r>
              <a:rPr lang="en" sz="1300" b="0" strike="noStrike" spc="-1">
                <a:solidFill>
                  <a:srgbClr val="9E9E9E"/>
                </a:solidFill>
                <a:latin typeface="Arial"/>
                <a:ea typeface="Arial"/>
              </a:rPr>
              <a:t> | Examples | Conclusion</a:t>
            </a:r>
            <a:endParaRPr lang="hr-HR" sz="1300" b="0" strike="noStrike" spc="-1">
              <a:latin typeface="Arial"/>
            </a:endParaRPr>
          </a:p>
        </p:txBody>
      </p:sp>
      <p:pic>
        <p:nvPicPr>
          <p:cNvPr id="230" name="Google Shape;193;p21"/>
          <p:cNvPicPr/>
          <p:nvPr/>
        </p:nvPicPr>
        <p:blipFill>
          <a:blip r:embed="rId6"/>
          <a:stretch/>
        </p:blipFill>
        <p:spPr>
          <a:xfrm>
            <a:off x="4968360" y="1094040"/>
            <a:ext cx="4026240" cy="1229760"/>
          </a:xfrm>
          <a:prstGeom prst="rect">
            <a:avLst/>
          </a:prstGeom>
          <a:ln w="0">
            <a:noFill/>
          </a:ln>
        </p:spPr>
      </p:pic>
      <p:grpSp>
        <p:nvGrpSpPr>
          <p:cNvPr id="231" name="Google Shape;194;p21"/>
          <p:cNvGrpSpPr/>
          <p:nvPr/>
        </p:nvGrpSpPr>
        <p:grpSpPr>
          <a:xfrm>
            <a:off x="5009040" y="1848600"/>
            <a:ext cx="4026600" cy="1867680"/>
            <a:chOff x="5009040" y="1848600"/>
            <a:chExt cx="4026600" cy="1867680"/>
          </a:xfrm>
        </p:grpSpPr>
        <p:sp>
          <p:nvSpPr>
            <p:cNvPr id="232" name="Google Shape;195;p21"/>
            <p:cNvSpPr/>
            <p:nvPr/>
          </p:nvSpPr>
          <p:spPr>
            <a:xfrm>
              <a:off x="5009040" y="2562480"/>
              <a:ext cx="4026600" cy="1153800"/>
            </a:xfrm>
            <a:prstGeom prst="flowChartAlternateProcess">
              <a:avLst/>
            </a:prstGeom>
            <a:blipFill rotWithShape="0">
              <a:blip r:embed="rId7"/>
              <a:srcRect/>
              <a:stretch/>
            </a:blipFill>
            <a:ln w="19050">
              <a:solidFill>
                <a:srgbClr val="FF0000"/>
              </a:solidFill>
              <a:round/>
            </a:ln>
          </p:spPr>
          <p:style>
            <a:lnRef idx="0">
              <a:scrgbClr r="0" g="0" b="0"/>
            </a:lnRef>
            <a:fillRef idx="0">
              <a:scrgbClr r="0" g="0" b="0"/>
            </a:fillRef>
            <a:effectRef idx="0">
              <a:scrgbClr r="0" g="0" b="0"/>
            </a:effectRef>
            <a:fontRef idx="minor"/>
          </p:style>
        </p:sp>
        <p:sp>
          <p:nvSpPr>
            <p:cNvPr id="233" name="Google Shape;196;p21"/>
            <p:cNvSpPr/>
            <p:nvPr/>
          </p:nvSpPr>
          <p:spPr>
            <a:xfrm>
              <a:off x="6780600" y="1848600"/>
              <a:ext cx="428400" cy="126000"/>
            </a:xfrm>
            <a:prstGeom prst="ellipse">
              <a:avLst/>
            </a:prstGeom>
            <a:noFill/>
            <a:ln w="19050">
              <a:solidFill>
                <a:srgbClr val="FF0000"/>
              </a:solidFill>
              <a:round/>
            </a:ln>
          </p:spPr>
          <p:style>
            <a:lnRef idx="0">
              <a:scrgbClr r="0" g="0" b="0"/>
            </a:lnRef>
            <a:fillRef idx="0">
              <a:scrgbClr r="0" g="0" b="0"/>
            </a:fillRef>
            <a:effectRef idx="0">
              <a:scrgbClr r="0" g="0" b="0"/>
            </a:effectRef>
            <a:fontRef idx="minor"/>
          </p:style>
        </p:sp>
        <p:sp>
          <p:nvSpPr>
            <p:cNvPr id="234" name="Google Shape;197;p21"/>
            <p:cNvSpPr/>
            <p:nvPr/>
          </p:nvSpPr>
          <p:spPr>
            <a:xfrm flipH="1">
              <a:off x="5094720" y="1911960"/>
              <a:ext cx="1683000" cy="65988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sp>
          <p:nvSpPr>
            <p:cNvPr id="235" name="Google Shape;198;p21"/>
            <p:cNvSpPr/>
            <p:nvPr/>
          </p:nvSpPr>
          <p:spPr>
            <a:xfrm>
              <a:off x="7210080" y="1911960"/>
              <a:ext cx="1724400" cy="650880"/>
            </a:xfrm>
            <a:custGeom>
              <a:avLst/>
              <a:gdLst/>
              <a:ahLst/>
              <a:cxnLst/>
              <a:rect l="l" t="t" r="r" b="b"/>
              <a:pathLst>
                <a:path w="21600" h="21600">
                  <a:moveTo>
                    <a:pt x="0" y="0"/>
                  </a:moveTo>
                  <a:lnTo>
                    <a:pt x="21600" y="21600"/>
                  </a:lnTo>
                </a:path>
              </a:pathLst>
            </a:custGeom>
            <a:noFill/>
            <a:ln w="19050">
              <a:solidFill>
                <a:srgbClr val="FF0000"/>
              </a:solidFill>
              <a:round/>
            </a:ln>
          </p:spPr>
          <p:style>
            <a:lnRef idx="0">
              <a:scrgbClr r="0" g="0" b="0"/>
            </a:lnRef>
            <a:fillRef idx="0">
              <a:scrgbClr r="0" g="0" b="0"/>
            </a:fillRef>
            <a:effectRef idx="0">
              <a:scrgbClr r="0" g="0" b="0"/>
            </a:effectRef>
            <a:fontRef idx="minor"/>
          </p:style>
        </p:sp>
      </p:grpSp>
      <p:sp>
        <p:nvSpPr>
          <p:cNvPr id="236" name="PlaceHolder 3"/>
          <p:cNvSpPr>
            <a:spLocks noGrp="1"/>
          </p:cNvSpPr>
          <p:nvPr>
            <p:ph/>
          </p:nvPr>
        </p:nvSpPr>
        <p:spPr>
          <a:xfrm>
            <a:off x="464400" y="1884600"/>
            <a:ext cx="4916520" cy="1972800"/>
          </a:xfrm>
          <a:prstGeom prst="rect">
            <a:avLst/>
          </a:prstGeom>
          <a:noFill/>
          <a:ln w="0">
            <a:noFill/>
          </a:ln>
        </p:spPr>
        <p:txBody>
          <a:bodyPr lIns="0" tIns="91440" rIns="0" bIns="91440" anchor="t">
            <a:normAutofit/>
          </a:bodyPr>
          <a:lstStyle/>
          <a:p>
            <a:pPr marL="343080" indent="-196920" algn="just">
              <a:lnSpc>
                <a:spcPct val="115000"/>
              </a:lnSpc>
              <a:spcBef>
                <a:spcPts val="1001"/>
              </a:spcBef>
              <a:buClr>
                <a:srgbClr val="111111"/>
              </a:buClr>
              <a:buFont typeface="Arial"/>
              <a:buChar char="●"/>
            </a:pPr>
            <a:r>
              <a:rPr lang="en" sz="1300" b="0" strike="noStrike" spc="-1">
                <a:solidFill>
                  <a:srgbClr val="111111"/>
                </a:solidFill>
                <a:highlight>
                  <a:srgbClr val="FFFFFF"/>
                </a:highlight>
                <a:latin typeface="Arial"/>
                <a:ea typeface="Arial"/>
              </a:rPr>
              <a:t>Second criterion</a:t>
            </a:r>
            <a:endParaRPr lang="hr-HR" sz="1300" b="0" strike="noStrike" spc="-1">
              <a:latin typeface="Arial"/>
            </a:endParaRPr>
          </a:p>
          <a:p>
            <a:pPr marL="857160" lvl="1" indent="-254160" algn="just">
              <a:lnSpc>
                <a:spcPct val="115000"/>
              </a:lnSpc>
              <a:spcBef>
                <a:spcPts val="499"/>
              </a:spcBef>
              <a:buClr>
                <a:srgbClr val="111111"/>
              </a:buClr>
              <a:buFont typeface="Arial"/>
              <a:buChar char="○"/>
            </a:pPr>
            <a:r>
              <a:rPr lang="en" sz="1300" b="0" strike="noStrike" spc="-1">
                <a:solidFill>
                  <a:srgbClr val="111111"/>
                </a:solidFill>
                <a:highlight>
                  <a:srgbClr val="FFFFFF"/>
                </a:highlight>
                <a:latin typeface="Arial"/>
                <a:ea typeface="Arial"/>
              </a:rPr>
              <a:t>Min 10% of accumulated plastic strain </a:t>
            </a:r>
            <a:endParaRPr lang="hr-HR" sz="1300" b="0" strike="noStrike" spc="-1">
              <a:latin typeface="Arial"/>
            </a:endParaRPr>
          </a:p>
          <a:p>
            <a:pPr algn="just">
              <a:lnSpc>
                <a:spcPct val="115000"/>
              </a:lnSpc>
              <a:spcBef>
                <a:spcPts val="1199"/>
              </a:spcBef>
              <a:tabLst>
                <a:tab pos="0" algn="l"/>
              </a:tabLst>
            </a:pPr>
            <a:endParaRPr lang="hr-HR" sz="1300" b="0" strike="noStrike" spc="-1">
              <a:latin typeface="Arial"/>
            </a:endParaRPr>
          </a:p>
          <a:p>
            <a:pPr algn="just">
              <a:lnSpc>
                <a:spcPct val="115000"/>
              </a:lnSpc>
              <a:spcBef>
                <a:spcPts val="1199"/>
              </a:spcBef>
              <a:tabLst>
                <a:tab pos="0" algn="l"/>
              </a:tabLst>
            </a:pPr>
            <a:endParaRPr lang="hr-HR" sz="1300" b="0" strike="noStrike" spc="-1">
              <a:latin typeface="Arial"/>
            </a:endParaRPr>
          </a:p>
          <a:p>
            <a:pPr algn="just">
              <a:lnSpc>
                <a:spcPct val="115000"/>
              </a:lnSpc>
              <a:spcBef>
                <a:spcPts val="1199"/>
              </a:spcBef>
              <a:spcAft>
                <a:spcPts val="1199"/>
              </a:spcAft>
              <a:tabLst>
                <a:tab pos="0" algn="l"/>
              </a:tabLst>
            </a:pPr>
            <a:endParaRPr lang="hr-HR" sz="13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childTnLst>
                          </p:cTn>
                        </p:par>
                        <p:par>
                          <p:cTn id="11" fill="hold">
                            <p:stCondLst>
                              <p:cond delay="1000"/>
                            </p:stCondLst>
                            <p:childTnLst>
                              <p:par>
                                <p:cTn id="12" presetID="1" presetClass="entr" fill="hold" nodeType="afterEffect">
                                  <p:stCondLst>
                                    <p:cond delay="0"/>
                                  </p:stCondLst>
                                  <p:childTnLst>
                                    <p:set>
                                      <p:cBhvr>
                                        <p:cTn id="13" dur="1" fill="hold">
                                          <p:stCondLst>
                                            <p:cond delay="0"/>
                                          </p:stCondLst>
                                        </p:cTn>
                                        <p:tgtEl>
                                          <p:spTgt spid="227"/>
                                        </p:tgtEl>
                                        <p:attrNameLst>
                                          <p:attrName>style.visibility</p:attrName>
                                        </p:attrNameLst>
                                      </p:cBhvr>
                                      <p:to>
                                        <p:strVal val="visible"/>
                                      </p:to>
                                    </p:set>
                                  </p:childTnLst>
                                </p:cTn>
                              </p:par>
                              <p:par>
                                <p:cTn id="14" presetID="1" presetClass="entr" fill="hold" nodeType="withEffect">
                                  <p:stCondLst>
                                    <p:cond delay="0"/>
                                  </p:stCondLst>
                                  <p:childTnLst>
                                    <p:set>
                                      <p:cBhvr>
                                        <p:cTn id="15"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TotalTime>
  <Words>4219</Words>
  <Application>Microsoft Office PowerPoint</Application>
  <PresentationFormat>On-screen Show (16:9)</PresentationFormat>
  <Paragraphs>361</Paragraphs>
  <Slides>18</Slides>
  <Notes>17</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Georgia</vt:lpstr>
      <vt:lpstr>Symbol</vt:lpstr>
      <vt:lpstr>Times New Roman</vt:lpstr>
      <vt:lpstr>Wingdings</vt:lpstr>
      <vt:lpstr>Office Theme</vt:lpstr>
      <vt:lpstr>Office Theme</vt:lpstr>
      <vt:lpstr>Office Theme</vt:lpstr>
      <vt:lpstr>Advanced ceramics and application conference X  Serbian Ceramic Society, Belgrade   </vt:lpstr>
      <vt:lpstr>Cracks in continuum mechanics</vt:lpstr>
      <vt:lpstr>Simulating cracks</vt:lpstr>
      <vt:lpstr>PowerPoint Presentation</vt:lpstr>
      <vt:lpstr>PowerPoint Presentation</vt:lpstr>
      <vt:lpstr>PROS and CONS both methods</vt:lpstr>
      <vt:lpstr>Algorithm for automatic implementation of cohesive elements</vt:lpstr>
      <vt:lpstr>Sequence</vt:lpstr>
      <vt:lpstr>Crack initialization criteria</vt:lpstr>
      <vt:lpstr>Case study 1 - Simple geometry </vt:lpstr>
      <vt:lpstr>Case study 2 - More complex geometry</vt:lpstr>
      <vt:lpstr>Case study 3 - Tree point bending test with plasticity</vt:lpstr>
      <vt:lpstr>Case study 3 - Tree point bending test with plasticity</vt:lpstr>
      <vt:lpstr>Case study 3 - Tree point bending test with plasticity</vt:lpstr>
      <vt:lpstr>Case study 3 - Tree point bending test with plasticity</vt:lpstr>
      <vt:lpstr>Research paths</vt:lpstr>
      <vt:lpstr>Conclusion and downsides</vt:lpstr>
      <vt:lpstr>Advanced ceramics and application conference X  Serbian Ceramic Society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ceramics and application conference X  Serbian Ceramic Society, Belgrade   </dc:title>
  <dc:subject/>
  <dc:creator/>
  <dc:description/>
  <cp:lastModifiedBy>Elias</cp:lastModifiedBy>
  <cp:revision>11</cp:revision>
  <dcterms:modified xsi:type="dcterms:W3CDTF">2022-09-27T06:45:27Z</dcterms:modified>
  <dc:language>hr-HR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16</vt:i4>
  </property>
  <property fmtid="{D5CDD505-2E9C-101B-9397-08002B2CF9AE}" pid="4" name="PresentationFormat">
    <vt:lpwstr>On-screen Show (16:9)</vt:lpwstr>
  </property>
  <property fmtid="{D5CDD505-2E9C-101B-9397-08002B2CF9AE}" pid="5" name="Slides">
    <vt:i4>17</vt:i4>
  </property>
</Properties>
</file>