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17"/>
  </p:notesMasterIdLst>
  <p:handoutMasterIdLst>
    <p:handoutMasterId r:id="rId18"/>
  </p:handoutMasterIdLst>
  <p:sldIdLst>
    <p:sldId id="303" r:id="rId3"/>
    <p:sldId id="316" r:id="rId4"/>
    <p:sldId id="289" r:id="rId5"/>
    <p:sldId id="317" r:id="rId6"/>
    <p:sldId id="319" r:id="rId7"/>
    <p:sldId id="315" r:id="rId8"/>
    <p:sldId id="294" r:id="rId9"/>
    <p:sldId id="318" r:id="rId10"/>
    <p:sldId id="313" r:id="rId11"/>
    <p:sldId id="320" r:id="rId12"/>
    <p:sldId id="304" r:id="rId13"/>
    <p:sldId id="321" r:id="rId14"/>
    <p:sldId id="322" r:id="rId15"/>
    <p:sldId id="323" r:id="rId16"/>
  </p:sldIdLst>
  <p:sldSz cx="9144000" cy="5143500" type="screen16x9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7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pos="3901" userDrawn="1">
          <p15:clr>
            <a:srgbClr val="A4A3A4"/>
          </p15:clr>
        </p15:guide>
        <p15:guide id="4" orient="horz" pos="10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" initials="D" lastIdx="18" clrIdx="0">
    <p:extLst>
      <p:ext uri="{19B8F6BF-5375-455C-9EA6-DF929625EA0E}">
        <p15:presenceInfo xmlns:p15="http://schemas.microsoft.com/office/powerpoint/2012/main" userId="D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9FD0"/>
    <a:srgbClr val="4080C0"/>
    <a:srgbClr val="7599FF"/>
    <a:srgbClr val="D86538"/>
    <a:srgbClr val="336699"/>
    <a:srgbClr val="BED79D"/>
    <a:srgbClr val="F5D68B"/>
    <a:srgbClr val="7FB8DE"/>
    <a:srgbClr val="B1E2F7"/>
    <a:srgbClr val="AF7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2" autoAdjust="0"/>
    <p:restoredTop sz="96552" autoAdjust="0"/>
  </p:normalViewPr>
  <p:slideViewPr>
    <p:cSldViewPr snapToGrid="0">
      <p:cViewPr varScale="1">
        <p:scale>
          <a:sx n="127" d="100"/>
          <a:sy n="127" d="100"/>
        </p:scale>
        <p:origin x="198" y="432"/>
      </p:cViewPr>
      <p:guideLst>
        <p:guide orient="horz" pos="2187"/>
        <p:guide pos="1882"/>
        <p:guide pos="3901"/>
        <p:guide orient="horz" pos="10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1" d="100"/>
          <a:sy n="91" d="100"/>
        </p:scale>
        <p:origin x="35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27F1B-3FD3-40B8-8F65-21F722A6316B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641C8-A474-4C48-8799-CC8AA38796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98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hr-HR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hr-HR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hr-HR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1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hr-HR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1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hr-HR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2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9A222DDB-DB22-43A0-88F9-F7A1C6B9CC30}" type="slidenum">
              <a:rPr lang="hr-HR" sz="1400" b="0" strike="noStrike" spc="-1">
                <a:latin typeface="Times New Roman"/>
              </a:rPr>
              <a:t>‹#›</a:t>
            </a:fld>
            <a:endParaRPr lang="hr-H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prstGeom prst="rect">
            <a:avLst/>
          </a:prstGeom>
          <a:ln w="0">
            <a:noFill/>
          </a:ln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hr-HR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908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This</a:t>
            </a:r>
            <a:r>
              <a:rPr lang="hr-HR" baseline="0" dirty="0" smtClean="0"/>
              <a:t> slide is just to present comparisson with real life crack paths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10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59352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prstGeom prst="rect">
            <a:avLst/>
          </a:prstGeom>
          <a:ln w="0">
            <a:noFill/>
          </a:ln>
        </p:spPr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320" cy="411372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hr-HR" sz="11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70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This slide</a:t>
            </a:r>
            <a:r>
              <a:rPr lang="en-US" baseline="0" noProof="0" dirty="0" smtClean="0"/>
              <a:t> is here to give an idea of the general input and expected result/output. </a:t>
            </a:r>
            <a:br>
              <a:rPr lang="en-US" baseline="0" noProof="0" dirty="0" smtClean="0"/>
            </a:br>
            <a:r>
              <a:rPr lang="en-US" baseline="0" noProof="0" dirty="0" smtClean="0"/>
              <a:t>What we have in the beginning and what we want to have as the output – starting from continuum model and iterative models with discontinuous cohesive elements to obtain cracked domain and results we can pull out of it. </a:t>
            </a:r>
            <a:br>
              <a:rPr lang="en-US" baseline="0" noProof="0" dirty="0" smtClean="0"/>
            </a:br>
            <a:r>
              <a:rPr lang="en-US" baseline="0" noProof="0" dirty="0" smtClean="0"/>
              <a:t/>
            </a:r>
            <a:br>
              <a:rPr lang="en-US" baseline="0" noProof="0" dirty="0" smtClean="0"/>
            </a:br>
            <a:r>
              <a:rPr lang="en-US" baseline="0" noProof="0" dirty="0" smtClean="0"/>
              <a:t>Also to very briefly mention a global picture – by having a knowledge about crack path trajectory – we can address some areas to deviate it or stop it or do something to enlarge total fracture energy.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2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1077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Brief introduction in the most important aspects of fracture and discontinuous</a:t>
            </a:r>
            <a:r>
              <a:rPr lang="en-US" baseline="0" noProof="0" dirty="0" smtClean="0"/>
              <a:t> cohesive elements used for simulating fracture in fem. </a:t>
            </a:r>
            <a:br>
              <a:rPr lang="en-US" baseline="0" noProof="0" dirty="0" smtClean="0"/>
            </a:br>
            <a:r>
              <a:rPr lang="en-US" baseline="0" noProof="0" dirty="0" smtClean="0"/>
              <a:t/>
            </a:r>
            <a:br>
              <a:rPr lang="en-US" baseline="0" noProof="0" dirty="0" smtClean="0"/>
            </a:br>
            <a:r>
              <a:rPr lang="en-US" baseline="0" noProof="0" dirty="0" smtClean="0"/>
              <a:t>What type of fracture modes do we have in 2D domain and that we are interested in</a:t>
            </a:r>
            <a:r>
              <a:rPr lang="hr-HR" baseline="0" noProof="0" dirty="0" smtClean="0"/>
              <a:t> </a:t>
            </a:r>
            <a:r>
              <a:rPr lang="en-US" baseline="0" noProof="0" dirty="0" smtClean="0"/>
              <a:t>the Mode I </a:t>
            </a:r>
            <a:br>
              <a:rPr lang="en-US" baseline="0" noProof="0" dirty="0" smtClean="0"/>
            </a:br>
            <a:r>
              <a:rPr lang="en-US" baseline="0" noProof="0" dirty="0" smtClean="0"/>
              <a:t/>
            </a:r>
            <a:br>
              <a:rPr lang="en-US" baseline="0" noProof="0" dirty="0" smtClean="0"/>
            </a:br>
            <a:r>
              <a:rPr lang="en-US" baseline="0" noProof="0" dirty="0" smtClean="0"/>
              <a:t>For COH EL – starting from continuous mesh – duplicating nodes – adjusting connectivity matrices of continuous elements and creating new </a:t>
            </a:r>
            <a:r>
              <a:rPr lang="en-US" baseline="0" noProof="0" dirty="0" err="1" smtClean="0"/>
              <a:t>coh</a:t>
            </a:r>
            <a:r>
              <a:rPr lang="en-US" baseline="0" noProof="0" dirty="0" smtClean="0"/>
              <a:t> el</a:t>
            </a:r>
            <a:r>
              <a:rPr lang="hr-HR" baseline="0" noProof="0" dirty="0" smtClean="0"/>
              <a:t>-</a:t>
            </a:r>
            <a:r>
              <a:rPr lang="en-US" baseline="0" noProof="0" dirty="0" smtClean="0"/>
              <a:t>s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3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961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What derives behavior</a:t>
            </a:r>
            <a:r>
              <a:rPr lang="en-US" baseline="0" noProof="0" dirty="0" smtClean="0"/>
              <a:t> of C</a:t>
            </a:r>
            <a:r>
              <a:rPr lang="hr-HR" baseline="0" noProof="0" dirty="0" smtClean="0"/>
              <a:t>oh</a:t>
            </a:r>
            <a:r>
              <a:rPr lang="en-US" baseline="0" noProof="0" dirty="0" err="1" smtClean="0"/>
              <a:t>esive</a:t>
            </a:r>
            <a:r>
              <a:rPr lang="en-US" baseline="0" noProof="0" dirty="0" smtClean="0"/>
              <a:t> elements – traction separation law. </a:t>
            </a:r>
            <a:br>
              <a:rPr lang="en-US" baseline="0" noProof="0" dirty="0" smtClean="0"/>
            </a:br>
            <a:r>
              <a:rPr lang="en-US" baseline="0" noProof="0" dirty="0" smtClean="0"/>
              <a:t>How is it assembled and what are it’s main values. </a:t>
            </a:r>
            <a:br>
              <a:rPr lang="en-US" baseline="0" noProof="0" dirty="0" smtClean="0"/>
            </a:br>
            <a:r>
              <a:rPr lang="en-US" baseline="0" noProof="0" dirty="0" smtClean="0"/>
              <a:t/>
            </a:r>
            <a:br>
              <a:rPr lang="en-US" baseline="0" noProof="0" dirty="0" smtClean="0"/>
            </a:br>
            <a:r>
              <a:rPr lang="en-US" baseline="0" noProof="0" dirty="0" smtClean="0"/>
              <a:t>There are many of them – we are considering linear and exponential – and it is observed that exponential offers more stability in numerical simulations 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Very important aspect – criterion for initiation and propagation – here is the same – shortly what is principal stress and where to we look for its values in our model. </a:t>
            </a:r>
            <a:br>
              <a:rPr lang="en-US" baseline="0" noProof="0" dirty="0" smtClean="0"/>
            </a:br>
            <a:r>
              <a:rPr lang="en-US" baseline="0" noProof="0" dirty="0" smtClean="0"/>
              <a:t>When it comes to a softening that</a:t>
            </a:r>
            <a:r>
              <a:rPr lang="hr-HR" baseline="0" noProof="0" dirty="0" smtClean="0"/>
              <a:t> i</a:t>
            </a:r>
            <a:r>
              <a:rPr lang="en-US" baseline="0" noProof="0" dirty="0" smtClean="0"/>
              <a:t>s the moment we look for a stress distribution in highlighted continuum elements. </a:t>
            </a:r>
          </a:p>
          <a:p>
            <a:r>
              <a:rPr lang="en-US" baseline="0" noProof="0" dirty="0" smtClean="0"/>
              <a:t>To mention that several approaches were tested and this one showed best results. 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4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64353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What derives behavior</a:t>
            </a:r>
            <a:r>
              <a:rPr lang="en-US" baseline="0" noProof="0" dirty="0" smtClean="0"/>
              <a:t> of C</a:t>
            </a:r>
            <a:r>
              <a:rPr lang="hr-HR" baseline="0" noProof="0" dirty="0" smtClean="0"/>
              <a:t>oh</a:t>
            </a:r>
            <a:r>
              <a:rPr lang="en-US" baseline="0" noProof="0" dirty="0" err="1" smtClean="0"/>
              <a:t>esive</a:t>
            </a:r>
            <a:r>
              <a:rPr lang="en-US" baseline="0" noProof="0" dirty="0" smtClean="0"/>
              <a:t> elements – traction separation law. </a:t>
            </a:r>
            <a:br>
              <a:rPr lang="en-US" baseline="0" noProof="0" dirty="0" smtClean="0"/>
            </a:br>
            <a:r>
              <a:rPr lang="en-US" baseline="0" noProof="0" dirty="0" smtClean="0"/>
              <a:t>How is it assembled and what are it’s main values. </a:t>
            </a:r>
            <a:br>
              <a:rPr lang="en-US" baseline="0" noProof="0" dirty="0" smtClean="0"/>
            </a:br>
            <a:r>
              <a:rPr lang="en-US" baseline="0" noProof="0" dirty="0" smtClean="0"/>
              <a:t/>
            </a:r>
            <a:br>
              <a:rPr lang="en-US" baseline="0" noProof="0" dirty="0" smtClean="0"/>
            </a:br>
            <a:r>
              <a:rPr lang="en-US" baseline="0" noProof="0" dirty="0" smtClean="0"/>
              <a:t>There are many of them – we are considering linear and exponential – and it is observed that exponential offers more stability in numerical simulations 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Very important aspect – criterion for initiation and propagation – here is the same – shortly what is principal stress and where to we look for its values in our model. </a:t>
            </a:r>
            <a:br>
              <a:rPr lang="en-US" baseline="0" noProof="0" dirty="0" smtClean="0"/>
            </a:br>
            <a:r>
              <a:rPr lang="en-US" baseline="0" noProof="0" dirty="0" smtClean="0"/>
              <a:t>When it comes to a softening that</a:t>
            </a:r>
            <a:r>
              <a:rPr lang="hr-HR" baseline="0" noProof="0" dirty="0" smtClean="0"/>
              <a:t> i</a:t>
            </a:r>
            <a:r>
              <a:rPr lang="en-US" baseline="0" noProof="0" dirty="0" smtClean="0"/>
              <a:t>s the moment we look for a stress distribution in highlighted continuum elements. </a:t>
            </a:r>
          </a:p>
          <a:p>
            <a:r>
              <a:rPr lang="en-US" baseline="0" noProof="0" dirty="0" smtClean="0"/>
              <a:t>To mention that several approaches were tested and this one showed best results. 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5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61488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Here a shorten and simplified version of flow chart</a:t>
            </a:r>
            <a:r>
              <a:rPr lang="en-US" baseline="0" noProof="0" dirty="0" smtClean="0"/>
              <a:t> is presented. In presentation mode it comes in sequence in which I give a short descriptive sentence of how the whole process looks like, from initiation criterion, over iterative loop to the final simulation. </a:t>
            </a:r>
            <a:endParaRPr lang="hr-HR" baseline="0" noProof="0" dirty="0" smtClean="0"/>
          </a:p>
          <a:p>
            <a:endParaRPr lang="hr-HR" baseline="0" noProof="0" dirty="0" smtClean="0"/>
          </a:p>
          <a:p>
            <a:r>
              <a:rPr lang="en-US" baseline="0" noProof="0" dirty="0" smtClean="0"/>
              <a:t>It should help everybody get a very good idea of the whole concept – emphasize where continuum model is used and where is the one with </a:t>
            </a:r>
            <a:r>
              <a:rPr lang="en-US" baseline="0" noProof="0" dirty="0" err="1" smtClean="0"/>
              <a:t>coh</a:t>
            </a:r>
            <a:r>
              <a:rPr lang="en-US" baseline="0" noProof="0" dirty="0" smtClean="0"/>
              <a:t> el – and change. 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6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247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This</a:t>
            </a:r>
            <a:r>
              <a:rPr lang="en-US" baseline="0" noProof="0" dirty="0" smtClean="0"/>
              <a:t> slide is here to explain the problem – BC and loads  - LEFT 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And on RIGHT how the first few steps of propagation looks like – to correlate with slide 4 and collecting stress distribution at each iteration and how it influences the next deviation </a:t>
            </a:r>
            <a:endParaRPr lang="hr-HR" baseline="0" noProof="0" dirty="0" smtClean="0"/>
          </a:p>
          <a:p>
            <a:endParaRPr lang="hr-HR" baseline="0" noProof="0" dirty="0" smtClean="0"/>
          </a:p>
          <a:p>
            <a:r>
              <a:rPr lang="en-US" baseline="0" noProof="0" dirty="0" smtClean="0"/>
              <a:t>Disclaimer – couldn't show the material properties due to confidentiality. 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7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394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This slide is here to show the results,</a:t>
            </a:r>
            <a:r>
              <a:rPr lang="hr-HR" baseline="0" dirty="0" smtClean="0"/>
              <a:t> its consistency and sensitivity analysis. </a:t>
            </a:r>
            <a:br>
              <a:rPr lang="hr-HR" baseline="0" dirty="0" smtClean="0"/>
            </a:br>
            <a:r>
              <a:rPr lang="hr-HR" baseline="0" dirty="0" smtClean="0"/>
              <a:t/>
            </a:r>
            <a:br>
              <a:rPr lang="hr-HR" baseline="0" dirty="0" smtClean="0"/>
            </a:br>
            <a:r>
              <a:rPr lang="hr-HR" baseline="0" dirty="0" smtClean="0"/>
              <a:t>Frist 3 cases are presented with mesh size 6 5 and 2 </a:t>
            </a:r>
            <a:br>
              <a:rPr lang="hr-HR" baseline="0" dirty="0" smtClean="0"/>
            </a:br>
            <a:r>
              <a:rPr lang="hr-HR" baseline="0" dirty="0" smtClean="0"/>
              <a:t>Then they are compared one to the other and overlaped to show how you cna get different paths like in real life examples.  </a:t>
            </a:r>
            <a:br>
              <a:rPr lang="hr-HR" baseline="0" dirty="0" smtClean="0"/>
            </a:br>
            <a:r>
              <a:rPr lang="hr-HR" baseline="0" dirty="0" smtClean="0"/>
              <a:t/>
            </a:r>
            <a:br>
              <a:rPr lang="hr-HR" baseline="0" dirty="0" smtClean="0"/>
            </a:br>
            <a:r>
              <a:rPr lang="hr-HR" baseline="0" dirty="0" smtClean="0"/>
              <a:t>In the end Force-displacement curve is presented – arrows are comming in following order: </a:t>
            </a:r>
            <a:br>
              <a:rPr lang="hr-HR" baseline="0" dirty="0" smtClean="0"/>
            </a:br>
            <a:r>
              <a:rPr lang="hr-HR" baseline="0" dirty="0" smtClean="0"/>
              <a:t>First 3 – the presented cases </a:t>
            </a:r>
          </a:p>
          <a:p>
            <a:r>
              <a:rPr lang="hr-HR" baseline="0" dirty="0" smtClean="0"/>
              <a:t>Second 2 – Mesh size 6 with different meshing techniques </a:t>
            </a:r>
          </a:p>
          <a:p>
            <a:r>
              <a:rPr lang="hr-HR" baseline="0" dirty="0" smtClean="0"/>
              <a:t>Third 3 – Mesh size 5 different meshing techniques and different cohesive line length </a:t>
            </a:r>
          </a:p>
          <a:p>
            <a:r>
              <a:rPr lang="hr-HR" baseline="0" dirty="0" smtClean="0"/>
              <a:t>Forth – Difference in mesh size with sorter line lenght </a:t>
            </a:r>
            <a:br>
              <a:rPr lang="hr-HR" baseline="0" dirty="0" smtClean="0"/>
            </a:br>
            <a:r>
              <a:rPr lang="hr-HR" baseline="0" dirty="0" smtClean="0"/>
              <a:t/>
            </a:r>
            <a:br>
              <a:rPr lang="hr-HR" baseline="0" dirty="0" smtClean="0"/>
            </a:br>
            <a:r>
              <a:rPr lang="hr-HR" baseline="0" dirty="0" smtClean="0"/>
              <a:t>Conclusion: Consistency is good with 1 deviation with a cours mesh size and triangular mesh  - neglectable  </a:t>
            </a:r>
            <a:br>
              <a:rPr lang="hr-HR" baseline="0" dirty="0" smtClean="0"/>
            </a:br>
            <a:r>
              <a:rPr lang="hr-HR" baseline="0" dirty="0" smtClean="0"/>
              <a:t>The biggest deviation is in the mid-part of the graph around 0.08-0.15 mm of displacement but all of them are finishing in almost the same spot – it would be small deviation in total fracture energy in the end.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8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3633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This</a:t>
            </a:r>
            <a:r>
              <a:rPr lang="hr-HR" baseline="0" dirty="0" smtClean="0"/>
              <a:t> slide is just to present comparisson with real life crack paths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9A222DDB-DB22-43A0-88F9-F7A1C6B9CC30}" type="slidenum">
              <a:rPr lang="hr-HR" sz="1400" b="0" strike="noStrike" spc="-1" smtClean="0">
                <a:latin typeface="Times New Roman"/>
              </a:rPr>
              <a:t>9</a:t>
            </a:fld>
            <a:endParaRPr lang="hr-HR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8740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400" cy="95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5720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/>
          </p:nvPr>
        </p:nvSpPr>
        <p:spPr>
          <a:xfrm>
            <a:off x="323964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/>
          </p:nvPr>
        </p:nvSpPr>
        <p:spPr>
          <a:xfrm>
            <a:off x="6022080" y="2761200"/>
            <a:ext cx="264960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F931F-388B-4036-9593-C04721EC5F81}" type="datetimeFigureOut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5ADE-D487-4DAC-B4AE-9F6B4700F5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11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311760" y="744480"/>
            <a:ext cx="8519400" cy="95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3880" y="276120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hr-H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3880" y="1203480"/>
            <a:ext cx="401544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2761200"/>
            <a:ext cx="8228880" cy="1422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hr-HR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19400" cy="205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hr-HR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4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Seventh Outline Level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440" cy="2982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4000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hr-HR" sz="18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hr-HR" sz="18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0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0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130.png"/><Relationship Id="rId15" Type="http://schemas.openxmlformats.org/officeDocument/2006/relationships/image" Target="../media/image23.png"/><Relationship Id="rId10" Type="http://schemas.openxmlformats.org/officeDocument/2006/relationships/image" Target="../media/image27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54;p13"/>
          <p:cNvPicPr/>
          <p:nvPr/>
        </p:nvPicPr>
        <p:blipFill>
          <a:blip r:embed="rId3"/>
          <a:stretch/>
        </p:blipFill>
        <p:spPr>
          <a:xfrm>
            <a:off x="0" y="3725760"/>
            <a:ext cx="9142920" cy="335880"/>
          </a:xfrm>
          <a:prstGeom prst="rect">
            <a:avLst/>
          </a:prstGeom>
          <a:ln w="0">
            <a:noFill/>
          </a:ln>
        </p:spPr>
      </p:pic>
      <p:pic>
        <p:nvPicPr>
          <p:cNvPr id="122" name="Google Shape;55;p13"/>
          <p:cNvPicPr/>
          <p:nvPr/>
        </p:nvPicPr>
        <p:blipFill>
          <a:blip r:embed="rId4"/>
          <a:stretch/>
        </p:blipFill>
        <p:spPr>
          <a:xfrm>
            <a:off x="0" y="0"/>
            <a:ext cx="9142920" cy="1064520"/>
          </a:xfrm>
          <a:prstGeom prst="rect">
            <a:avLst/>
          </a:prstGeom>
          <a:ln w="0">
            <a:noFill/>
          </a:ln>
        </p:spPr>
      </p:pic>
      <p:sp>
        <p:nvSpPr>
          <p:cNvPr id="125" name="PlaceHolder 2"/>
          <p:cNvSpPr>
            <a:spLocks noGrp="1"/>
          </p:cNvSpPr>
          <p:nvPr>
            <p:ph type="title" idx="4294967295"/>
          </p:nvPr>
        </p:nvSpPr>
        <p:spPr>
          <a:xfrm>
            <a:off x="1188889" y="100314"/>
            <a:ext cx="6764062" cy="9226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b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hr-HR" sz="2240" b="0" strike="noStrike" spc="-1" dirty="0" smtClean="0">
                <a:solidFill>
                  <a:srgbClr val="FFFFFF"/>
                </a:solidFill>
                <a:latin typeface="Arial"/>
                <a:ea typeface="Arial"/>
              </a:rPr>
              <a:t>Mathematics and Mechanics of Solids and Structures</a:t>
            </a:r>
            <a:br>
              <a:rPr lang="hr-HR" sz="2240" b="0" strike="noStrike" spc="-1" dirty="0" smtClean="0">
                <a:solidFill>
                  <a:srgbClr val="FFFFFF"/>
                </a:solidFill>
                <a:latin typeface="Arial"/>
                <a:ea typeface="Arial"/>
              </a:rPr>
            </a:br>
            <a:r>
              <a:rPr lang="hr-HR" sz="1600" spc="-1" dirty="0" smtClean="0">
                <a:solidFill>
                  <a:srgbClr val="FFFFFF"/>
                </a:solidFill>
                <a:latin typeface="Arial"/>
                <a:ea typeface="Arial"/>
              </a:rPr>
              <a:t>June 07-09, 2023, Aberystwyth</a:t>
            </a:r>
            <a:endParaRPr lang="hr-HR" sz="2000" b="0" strike="noStrike" spc="-1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11650" y="279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4130547"/>
            <a:ext cx="693503" cy="672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3" y="4136541"/>
            <a:ext cx="684966" cy="68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36" y="4169437"/>
            <a:ext cx="956161" cy="706463"/>
          </a:xfrm>
          <a:prstGeom prst="rect">
            <a:avLst/>
          </a:prstGeom>
        </p:spPr>
      </p:pic>
      <p:pic>
        <p:nvPicPr>
          <p:cNvPr id="17" name="Google Shape;59;p13"/>
          <p:cNvPicPr/>
          <p:nvPr/>
        </p:nvPicPr>
        <p:blipFill>
          <a:blip r:embed="rId8"/>
          <a:srcRect r="79341"/>
          <a:stretch/>
        </p:blipFill>
        <p:spPr>
          <a:xfrm>
            <a:off x="524600" y="4144911"/>
            <a:ext cx="1040760" cy="657000"/>
          </a:xfrm>
          <a:prstGeom prst="rect">
            <a:avLst/>
          </a:prstGeom>
          <a:ln w="0">
            <a:noFill/>
          </a:ln>
        </p:spPr>
      </p:pic>
      <p:pic>
        <p:nvPicPr>
          <p:cNvPr id="18" name="Google Shape;60;p13"/>
          <p:cNvPicPr/>
          <p:nvPr/>
        </p:nvPicPr>
        <p:blipFill>
          <a:blip r:embed="rId9"/>
          <a:stretch/>
        </p:blipFill>
        <p:spPr>
          <a:xfrm>
            <a:off x="1861026" y="4153746"/>
            <a:ext cx="954502" cy="645139"/>
          </a:xfrm>
          <a:prstGeom prst="rect">
            <a:avLst/>
          </a:prstGeom>
          <a:ln w="0">
            <a:noFill/>
          </a:ln>
        </p:spPr>
      </p:pic>
      <p:sp>
        <p:nvSpPr>
          <p:cNvPr id="19" name="Google Shape;62;p13"/>
          <p:cNvSpPr/>
          <p:nvPr/>
        </p:nvSpPr>
        <p:spPr>
          <a:xfrm>
            <a:off x="-75619" y="4817123"/>
            <a:ext cx="914400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This project has received funding from the European Union’s Horizon 2020 research and innovation programme under the Marie Sklodowska-Curie grant agreement No 955944 - RE-FRACTURE2.</a:t>
            </a:r>
            <a:endParaRPr lang="hr-HR" sz="800" b="0" strike="noStrike" spc="-1" dirty="0">
              <a:latin typeface="Arial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10"/>
          <a:stretch/>
        </p:blipFill>
        <p:spPr>
          <a:xfrm>
            <a:off x="7252020" y="4324414"/>
            <a:ext cx="1556280" cy="398880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" descr="Faculty of Mechanical Engineer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48" y="4134075"/>
            <a:ext cx="661167" cy="65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laceHolder 1"/>
          <p:cNvSpPr txBox="1">
            <a:spLocks/>
          </p:cNvSpPr>
          <p:nvPr/>
        </p:nvSpPr>
        <p:spPr>
          <a:xfrm>
            <a:off x="154134" y="1585422"/>
            <a:ext cx="8833571" cy="1304365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9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01"/>
              </a:spcBef>
              <a:buClr>
                <a:srgbClr val="336699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" sz="3200" spc="-1" dirty="0" smtClean="0">
                <a:solidFill>
                  <a:srgbClr val="336699"/>
                </a:solidFill>
                <a:latin typeface="Arial"/>
                <a:ea typeface="Arial"/>
              </a:rPr>
              <a:t>Algorithm </a:t>
            </a:r>
            <a:r>
              <a:rPr lang="en" sz="3200" spc="-1" dirty="0">
                <a:solidFill>
                  <a:srgbClr val="336699"/>
                </a:solidFill>
                <a:latin typeface="Arial"/>
                <a:ea typeface="Arial"/>
              </a:rPr>
              <a:t>for </a:t>
            </a:r>
            <a:r>
              <a:rPr lang="hr-HR" sz="3200" spc="-1" dirty="0" smtClean="0">
                <a:solidFill>
                  <a:srgbClr val="336699"/>
                </a:solidFill>
                <a:latin typeface="Arial"/>
                <a:ea typeface="Arial"/>
              </a:rPr>
              <a:t>adaptive line</a:t>
            </a:r>
            <a:r>
              <a:rPr lang="en" sz="3200" spc="-1" dirty="0" smtClean="0">
                <a:solidFill>
                  <a:srgbClr val="336699"/>
                </a:solidFill>
                <a:latin typeface="Arial"/>
                <a:ea typeface="Arial"/>
              </a:rPr>
              <a:t> insertion</a:t>
            </a:r>
            <a:r>
              <a:rPr lang="hr-HR" sz="3200" spc="-1" dirty="0" smtClean="0">
                <a:solidFill>
                  <a:srgbClr val="336699"/>
                </a:solidFill>
                <a:latin typeface="Arial"/>
                <a:ea typeface="Arial"/>
              </a:rPr>
              <a:t> for anticipating crack path trajectory</a:t>
            </a:r>
            <a:r>
              <a:rPr lang="hr-HR" sz="3200" spc="-1" dirty="0">
                <a:solidFill>
                  <a:srgbClr val="336699"/>
                </a:solidFill>
                <a:latin typeface="Arial"/>
                <a:ea typeface="Arial"/>
              </a:rPr>
              <a:t/>
            </a:r>
            <a:br>
              <a:rPr lang="hr-HR" sz="3200" spc="-1" dirty="0">
                <a:solidFill>
                  <a:srgbClr val="336699"/>
                </a:solidFill>
                <a:latin typeface="Arial"/>
                <a:ea typeface="Arial"/>
              </a:rPr>
            </a:br>
            <a:endParaRPr lang="hr-HR" sz="3200" spc="-1" dirty="0">
              <a:solidFill>
                <a:srgbClr val="336699"/>
              </a:solidFill>
              <a:latin typeface="Arial"/>
              <a:ea typeface="Arial"/>
            </a:endParaRPr>
          </a:p>
        </p:txBody>
      </p:sp>
      <p:sp>
        <p:nvSpPr>
          <p:cNvPr id="23" name="PlaceHolder 1"/>
          <p:cNvSpPr txBox="1">
            <a:spLocks/>
          </p:cNvSpPr>
          <p:nvPr/>
        </p:nvSpPr>
        <p:spPr>
          <a:xfrm>
            <a:off x="4902242" y="3251115"/>
            <a:ext cx="4241758" cy="441495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1001"/>
              </a:spcBef>
              <a:buClr>
                <a:srgbClr val="336699"/>
              </a:buClr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en" sz="1800" b="1" spc="-1" dirty="0" smtClean="0">
                <a:solidFill>
                  <a:srgbClr val="222222"/>
                </a:solidFill>
                <a:latin typeface="Arial"/>
                <a:ea typeface="Arial"/>
              </a:rPr>
              <a:t>Domagoj Uremović</a:t>
            </a:r>
            <a:r>
              <a:rPr lang="hr-HR" sz="1800" b="1" spc="-1" dirty="0" smtClean="0">
                <a:solidFill>
                  <a:srgbClr val="222222"/>
                </a:solidFill>
                <a:latin typeface="Arial"/>
                <a:ea typeface="Arial"/>
              </a:rPr>
              <a:t> </a:t>
            </a:r>
            <a:r>
              <a:rPr lang="hr-HR" sz="1800" spc="-1" dirty="0" smtClean="0">
                <a:solidFill>
                  <a:srgbClr val="222222"/>
                </a:solidFill>
                <a:latin typeface="Arial"/>
                <a:ea typeface="Arial"/>
              </a:rPr>
              <a:t>| Vladimir Buljak</a:t>
            </a:r>
            <a:endParaRPr lang="hr-HR" sz="18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2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0" y="1124"/>
            <a:ext cx="9144000" cy="369332"/>
          </a:xfrm>
          <a:prstGeom prst="rect">
            <a:avLst/>
          </a:prstGeom>
          <a:solidFill>
            <a:srgbClr val="D86538"/>
          </a:solidFill>
          <a:ln>
            <a:solidFill>
              <a:srgbClr val="D8653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668962"/>
              </p:ext>
            </p:extLst>
          </p:nvPr>
        </p:nvGraphicFramePr>
        <p:xfrm>
          <a:off x="0" y="0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899153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456120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r>
                        <a:rPr lang="hr-HR" sz="1100" dirty="0" smtClean="0"/>
                        <a:t>●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9/10</a:t>
                      </a:r>
                      <a:endParaRPr 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  <p:pic>
        <p:nvPicPr>
          <p:cNvPr id="6" name="2023-06-08 16-21-1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67" end="734"/>
                </p14:media>
              </p:ext>
            </p:extLst>
          </p:nvPr>
        </p:nvPicPr>
        <p:blipFill rotWithShape="1">
          <a:blip r:embed="rId5"/>
          <a:srcRect l="31930" t="14962" r="25074" b="32357"/>
          <a:stretch>
            <a:fillRect/>
          </a:stretch>
        </p:blipFill>
        <p:spPr>
          <a:xfrm>
            <a:off x="1280423" y="529047"/>
            <a:ext cx="6212019" cy="428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54;p13"/>
          <p:cNvPicPr/>
          <p:nvPr/>
        </p:nvPicPr>
        <p:blipFill>
          <a:blip r:embed="rId3"/>
          <a:stretch/>
        </p:blipFill>
        <p:spPr>
          <a:xfrm>
            <a:off x="0" y="3725760"/>
            <a:ext cx="9142920" cy="335880"/>
          </a:xfrm>
          <a:prstGeom prst="rect">
            <a:avLst/>
          </a:prstGeom>
          <a:ln w="0">
            <a:noFill/>
          </a:ln>
        </p:spPr>
      </p:pic>
      <p:pic>
        <p:nvPicPr>
          <p:cNvPr id="122" name="Google Shape;55;p13"/>
          <p:cNvPicPr/>
          <p:nvPr/>
        </p:nvPicPr>
        <p:blipFill>
          <a:blip r:embed="rId4"/>
          <a:stretch/>
        </p:blipFill>
        <p:spPr>
          <a:xfrm>
            <a:off x="0" y="0"/>
            <a:ext cx="9142920" cy="1064520"/>
          </a:xfrm>
          <a:prstGeom prst="rect">
            <a:avLst/>
          </a:prstGeom>
          <a:ln w="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11650" y="2794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36" y="4130547"/>
            <a:ext cx="693503" cy="6722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83" y="4136541"/>
            <a:ext cx="684966" cy="68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436" y="4169437"/>
            <a:ext cx="956161" cy="706463"/>
          </a:xfrm>
          <a:prstGeom prst="rect">
            <a:avLst/>
          </a:prstGeom>
        </p:spPr>
      </p:pic>
      <p:pic>
        <p:nvPicPr>
          <p:cNvPr id="17" name="Google Shape;59;p13"/>
          <p:cNvPicPr/>
          <p:nvPr/>
        </p:nvPicPr>
        <p:blipFill>
          <a:blip r:embed="rId8"/>
          <a:srcRect r="79341"/>
          <a:stretch/>
        </p:blipFill>
        <p:spPr>
          <a:xfrm>
            <a:off x="524600" y="4144911"/>
            <a:ext cx="1040760" cy="657000"/>
          </a:xfrm>
          <a:prstGeom prst="rect">
            <a:avLst/>
          </a:prstGeom>
          <a:ln w="0">
            <a:noFill/>
          </a:ln>
        </p:spPr>
      </p:pic>
      <p:pic>
        <p:nvPicPr>
          <p:cNvPr id="18" name="Google Shape;60;p13"/>
          <p:cNvPicPr/>
          <p:nvPr/>
        </p:nvPicPr>
        <p:blipFill>
          <a:blip r:embed="rId9"/>
          <a:stretch/>
        </p:blipFill>
        <p:spPr>
          <a:xfrm>
            <a:off x="1861026" y="4153746"/>
            <a:ext cx="954502" cy="645139"/>
          </a:xfrm>
          <a:prstGeom prst="rect">
            <a:avLst/>
          </a:prstGeom>
          <a:ln w="0">
            <a:noFill/>
          </a:ln>
        </p:spPr>
      </p:pic>
      <p:sp>
        <p:nvSpPr>
          <p:cNvPr id="19" name="Google Shape;62;p13"/>
          <p:cNvSpPr/>
          <p:nvPr/>
        </p:nvSpPr>
        <p:spPr>
          <a:xfrm>
            <a:off x="-75619" y="4817123"/>
            <a:ext cx="9144000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91440" rIns="9000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en" sz="8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This project has received funding from the European Union’s Horizon 2020 research and innovation programme under the Marie Sklodowska-Curie grant agreement No 955944 - RE-FRACTURE2.</a:t>
            </a:r>
            <a:endParaRPr lang="hr-HR" sz="800" b="0" strike="noStrike" spc="-1" dirty="0">
              <a:latin typeface="Arial"/>
            </a:endParaRPr>
          </a:p>
        </p:txBody>
      </p:sp>
      <p:pic>
        <p:nvPicPr>
          <p:cNvPr id="20" name="Picture 19"/>
          <p:cNvPicPr/>
          <p:nvPr/>
        </p:nvPicPr>
        <p:blipFill>
          <a:blip r:embed="rId10"/>
          <a:stretch/>
        </p:blipFill>
        <p:spPr>
          <a:xfrm>
            <a:off x="7252020" y="4324414"/>
            <a:ext cx="1556280" cy="398880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" descr="Faculty of Mechanical Engineer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848" y="4134075"/>
            <a:ext cx="661167" cy="65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laceHolder 1"/>
          <p:cNvSpPr txBox="1">
            <a:spLocks/>
          </p:cNvSpPr>
          <p:nvPr/>
        </p:nvSpPr>
        <p:spPr>
          <a:xfrm>
            <a:off x="234810" y="1400735"/>
            <a:ext cx="8672220" cy="1304365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1"/>
              </a:spcBef>
              <a:buClr>
                <a:srgbClr val="336699"/>
              </a:buClr>
              <a:buNone/>
              <a:tabLst>
                <a:tab pos="0" algn="l"/>
              </a:tabLst>
            </a:pPr>
            <a:r>
              <a:rPr lang="en" sz="3200" spc="-1" dirty="0">
                <a:solidFill>
                  <a:srgbClr val="D86538"/>
                </a:solidFill>
                <a:ea typeface="Arial"/>
              </a:rPr>
              <a:t>Thank you for your attention!</a:t>
            </a:r>
            <a:endParaRPr lang="hr-HR" sz="3200" spc="-1" dirty="0">
              <a:solidFill>
                <a:srgbClr val="D86538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1"/>
              </a:spcBef>
              <a:buClr>
                <a:srgbClr val="336699"/>
              </a:buClr>
              <a:buNone/>
              <a:tabLst>
                <a:tab pos="0" algn="l"/>
              </a:tabLst>
            </a:pPr>
            <a:r>
              <a:rPr lang="en" sz="1600" spc="-1" dirty="0">
                <a:solidFill>
                  <a:srgbClr val="336699"/>
                </a:solidFill>
                <a:ea typeface="Arial"/>
              </a:rPr>
              <a:t>Acknowledgments to the funds received from the European Union’s Horizon 2020 research and innovation programme under the MSC grant agreement No 955944 - RE-FRACTURE2.</a:t>
            </a:r>
            <a:endParaRPr lang="hr-HR" sz="1600" spc="-1" dirty="0"/>
          </a:p>
        </p:txBody>
      </p:sp>
      <p:sp>
        <p:nvSpPr>
          <p:cNvPr id="23" name="PlaceHolder 1"/>
          <p:cNvSpPr txBox="1">
            <a:spLocks/>
          </p:cNvSpPr>
          <p:nvPr/>
        </p:nvSpPr>
        <p:spPr>
          <a:xfrm>
            <a:off x="4912918" y="3200994"/>
            <a:ext cx="4089358" cy="441495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t"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1001"/>
              </a:spcBef>
              <a:buClr>
                <a:srgbClr val="000000"/>
              </a:buClr>
              <a:buNone/>
              <a:tabLst>
                <a:tab pos="0" algn="l"/>
              </a:tabLst>
            </a:pPr>
            <a:r>
              <a:rPr lang="en" sz="1800" spc="-1" dirty="0" smtClean="0">
                <a:solidFill>
                  <a:srgbClr val="D86538"/>
                </a:solidFill>
                <a:ea typeface="Arial"/>
              </a:rPr>
              <a:t>Domagoj Uremović</a:t>
            </a:r>
            <a:endParaRPr lang="hr-HR" sz="1800" spc="-1" dirty="0">
              <a:solidFill>
                <a:srgbClr val="D86538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5084" y="3482402"/>
            <a:ext cx="192329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001"/>
              </a:spcBef>
              <a:buClr>
                <a:srgbClr val="336699"/>
              </a:buClr>
              <a:tabLst>
                <a:tab pos="0" algn="l"/>
              </a:tabLst>
            </a:pPr>
            <a:r>
              <a:rPr lang="en" sz="1050" u="sng" spc="-1" dirty="0">
                <a:solidFill>
                  <a:srgbClr val="336699"/>
                </a:solidFill>
                <a:ea typeface="Arial"/>
              </a:rPr>
              <a:t>duremovic@mas.br.ac.rs</a:t>
            </a:r>
            <a:endParaRPr lang="hr-HR" sz="1050" spc="-1" dirty="0">
              <a:solidFill>
                <a:srgbClr val="336699"/>
              </a:solidFill>
            </a:endParaRPr>
          </a:p>
        </p:txBody>
      </p:sp>
      <p:sp>
        <p:nvSpPr>
          <p:cNvPr id="24" name="PlaceHolder 2"/>
          <p:cNvSpPr txBox="1">
            <a:spLocks/>
          </p:cNvSpPr>
          <p:nvPr/>
        </p:nvSpPr>
        <p:spPr>
          <a:xfrm>
            <a:off x="1188889" y="100314"/>
            <a:ext cx="6764062" cy="922680"/>
          </a:xfrm>
          <a:prstGeom prst="rect">
            <a:avLst/>
          </a:prstGeom>
          <a:noFill/>
          <a:ln w="0">
            <a:noFill/>
          </a:ln>
        </p:spPr>
        <p:txBody>
          <a:bodyPr lIns="0" tIns="91440" rIns="0" bIns="9144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hr-HR" sz="2240" spc="-1" smtClean="0">
                <a:solidFill>
                  <a:srgbClr val="FFFFFF"/>
                </a:solidFill>
                <a:latin typeface="Arial"/>
                <a:ea typeface="Arial"/>
              </a:rPr>
              <a:t>Mathematics and Mechanics of Solids and Structures</a:t>
            </a:r>
            <a:br>
              <a:rPr lang="hr-HR" sz="2240" spc="-1" smtClean="0">
                <a:solidFill>
                  <a:srgbClr val="FFFFFF"/>
                </a:solidFill>
                <a:latin typeface="Arial"/>
                <a:ea typeface="Arial"/>
              </a:rPr>
            </a:br>
            <a:r>
              <a:rPr lang="hr-HR" sz="1600" spc="-1" smtClean="0">
                <a:solidFill>
                  <a:srgbClr val="FFFFFF"/>
                </a:solidFill>
                <a:latin typeface="Arial"/>
                <a:ea typeface="Arial"/>
              </a:rPr>
              <a:t>June 07-09, 2023, Aberystwyth</a:t>
            </a:r>
            <a:endParaRPr lang="hr-HR" sz="20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3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0" y="0"/>
            <a:ext cx="4857750" cy="487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864" y="1445634"/>
            <a:ext cx="2622131" cy="2754339"/>
          </a:xfrm>
          <a:prstGeom prst="ellipse">
            <a:avLst/>
          </a:prstGeom>
          <a:ln w="1905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Oval 6"/>
          <p:cNvSpPr/>
          <p:nvPr/>
        </p:nvSpPr>
        <p:spPr>
          <a:xfrm>
            <a:off x="2191537" y="2493818"/>
            <a:ext cx="891729" cy="8010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549225" y="3294863"/>
            <a:ext cx="4448580" cy="8867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569389" y="1460521"/>
            <a:ext cx="4428416" cy="103329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4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Triangle 19"/>
          <p:cNvSpPr/>
          <p:nvPr/>
        </p:nvSpPr>
        <p:spPr>
          <a:xfrm rot="10800000">
            <a:off x="8406086" y="0"/>
            <a:ext cx="736330" cy="736330"/>
          </a:xfrm>
          <a:prstGeom prst="rtTriangle">
            <a:avLst/>
          </a:prstGeom>
          <a:gradFill flip="none" rotWithShape="1">
            <a:gsLst>
              <a:gs pos="48000">
                <a:schemeClr val="bg1">
                  <a:alpha val="90000"/>
                </a:schemeClr>
              </a:gs>
              <a:gs pos="0">
                <a:srgbClr val="D86538">
                  <a:alpha val="9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79"/>
            <a:ext cx="9006840" cy="1032311"/>
          </a:xfrm>
        </p:spPr>
        <p:txBody>
          <a:bodyPr>
            <a:noAutofit/>
          </a:bodyPr>
          <a:lstStyle/>
          <a:p>
            <a:r>
              <a:rPr lang="en-US" sz="2000" b="1" dirty="0"/>
              <a:t>Level-set topology optimization for maximizing fracture resistance of brittle materials using phase-field fracture model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1200" dirty="0"/>
              <a:t>Chi Wu; Jianguang Fang; Shiwei Zhou; Zhongpu Zhang; Guangyong Sun; Grant P. Steven; Qing Li  | </a:t>
            </a:r>
            <a:r>
              <a:rPr lang="hr-HR" sz="1100" dirty="0"/>
              <a:t>University of Sydney &amp; Melbourne</a:t>
            </a:r>
            <a:r>
              <a:rPr lang="hr-HR" sz="1200" dirty="0"/>
              <a:t/>
            </a:r>
            <a:br>
              <a:rPr lang="hr-HR" sz="1200" dirty="0"/>
            </a:br>
            <a:r>
              <a:rPr lang="en-US" sz="1200" b="1" dirty="0"/>
              <a:t>International Journal for Numerical Methods in Engineering</a:t>
            </a:r>
            <a:r>
              <a:rPr lang="hr-HR" sz="1200" b="1" dirty="0"/>
              <a:t> 2020</a:t>
            </a:r>
            <a:r>
              <a:rPr lang="hr-HR" sz="1200" dirty="0"/>
              <a:t>;121:2929–2945.</a:t>
            </a:r>
            <a:endParaRPr lang="en-US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077" y="1222460"/>
            <a:ext cx="3332603" cy="916089"/>
          </a:xfr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1350" dirty="0"/>
              <a:t>Main ingredients:</a:t>
            </a:r>
          </a:p>
          <a:p>
            <a:r>
              <a:rPr lang="en-US" sz="1350" dirty="0"/>
              <a:t>level-set (LS) based topology optimization</a:t>
            </a:r>
            <a:r>
              <a:rPr lang="hr-HR" sz="1350" dirty="0"/>
              <a:t> </a:t>
            </a:r>
          </a:p>
          <a:p>
            <a:r>
              <a:rPr lang="en-US" sz="1350" dirty="0"/>
              <a:t>phase-field fracture model</a:t>
            </a:r>
            <a:endParaRPr lang="hr-HR" sz="1350" dirty="0"/>
          </a:p>
          <a:p>
            <a:r>
              <a:rPr lang="hr-HR" sz="1350" dirty="0"/>
              <a:t>Multi </a:t>
            </a:r>
            <a:r>
              <a:rPr lang="hr-HR" sz="1350" dirty="0" smtClean="0"/>
              <a:t>material</a:t>
            </a:r>
            <a:endParaRPr lang="hr-HR" sz="135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03077" y="1053782"/>
            <a:ext cx="8674916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2656" y="1143836"/>
            <a:ext cx="3516284" cy="10123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203077" y="2286000"/>
            <a:ext cx="166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Initial conditions:</a:t>
            </a:r>
            <a:endParaRPr lang="en-US" sz="1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7" y="2647712"/>
            <a:ext cx="2221706" cy="23217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760" y="1376348"/>
            <a:ext cx="3657600" cy="12358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26437" y="1068571"/>
            <a:ext cx="40911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 smtClean="0"/>
              <a:t>Crack propagation in homogeneous material: 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226437" y="2647712"/>
            <a:ext cx="396005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dirty="0" smtClean="0"/>
              <a:t>Simulation parameters:</a:t>
            </a:r>
          </a:p>
          <a:p>
            <a:pPr marL="214313" indent="-214313">
              <a:buFontTx/>
              <a:buChar char="-"/>
            </a:pPr>
            <a:r>
              <a:rPr lang="hr-HR" sz="1400" dirty="0" smtClean="0"/>
              <a:t>Displacement </a:t>
            </a:r>
            <a:r>
              <a:rPr lang="hr-HR" sz="1400" dirty="0"/>
              <a:t>control </a:t>
            </a:r>
          </a:p>
          <a:p>
            <a:pPr marL="214313" indent="-214313">
              <a:buFontTx/>
              <a:buChar char="-"/>
            </a:pPr>
            <a:r>
              <a:rPr lang="hr-HR" sz="1400" dirty="0"/>
              <a:t>Porcelain (matrix) and zirconia</a:t>
            </a:r>
          </a:p>
          <a:p>
            <a:pPr marL="557213" lvl="1" indent="-214313">
              <a:buFontTx/>
              <a:buChar char="-"/>
            </a:pPr>
            <a:r>
              <a:rPr lang="hr-HR" sz="1400" dirty="0"/>
              <a:t>E1=69GPa | E2=210GPa</a:t>
            </a:r>
          </a:p>
          <a:p>
            <a:pPr marL="214313" indent="-214313">
              <a:buFontTx/>
              <a:buChar char="-"/>
            </a:pPr>
            <a:r>
              <a:rPr lang="hr-HR" sz="1400" dirty="0"/>
              <a:t>Design objective: </a:t>
            </a:r>
          </a:p>
          <a:p>
            <a:pPr marL="557213" lvl="1" indent="-214313">
              <a:buFontTx/>
              <a:buChar char="-"/>
            </a:pPr>
            <a:r>
              <a:rPr lang="hr-HR" sz="1400" dirty="0"/>
              <a:t>Maximize the fracture resistence with no</a:t>
            </a:r>
            <a:br>
              <a:rPr lang="hr-HR" sz="1400" dirty="0"/>
            </a:br>
            <a:r>
              <a:rPr lang="hr-HR" sz="1400" dirty="0"/>
              <a:t>more then 1/12 (8.33% of whole section)</a:t>
            </a:r>
            <a:br>
              <a:rPr lang="hr-HR" sz="1400" dirty="0"/>
            </a:br>
            <a:r>
              <a:rPr lang="hr-HR" sz="1400" dirty="0"/>
              <a:t>reinforced material</a:t>
            </a:r>
          </a:p>
          <a:p>
            <a:pPr marL="214313" indent="-214313">
              <a:buFontTx/>
              <a:buChar char="-"/>
            </a:pPr>
            <a:r>
              <a:rPr lang="hr-HR" sz="1400" dirty="0"/>
              <a:t>Crack initialization and propagation captured</a:t>
            </a:r>
          </a:p>
          <a:p>
            <a:endParaRPr lang="hr-HR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" y="2354013"/>
            <a:ext cx="4292674" cy="2575605"/>
          </a:xfrm>
          <a:prstGeom prst="rect">
            <a:avLst/>
          </a:prstGeom>
        </p:spPr>
      </p:pic>
      <p:sp>
        <p:nvSpPr>
          <p:cNvPr id="12" name="Google Shape;126;p19"/>
          <p:cNvSpPr/>
          <p:nvPr/>
        </p:nvSpPr>
        <p:spPr>
          <a:xfrm>
            <a:off x="8715600" y="0"/>
            <a:ext cx="428400" cy="3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hr-HR" sz="1400" spc="-1" dirty="0">
                <a:solidFill>
                  <a:srgbClr val="336699"/>
                </a:solidFill>
                <a:latin typeface="Arial"/>
              </a:rPr>
              <a:t>8</a:t>
            </a:r>
            <a:endParaRPr lang="hr-HR" sz="1400" b="0" strike="noStrike" spc="-1" dirty="0">
              <a:solidFill>
                <a:srgbClr val="3366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818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14" grpId="0" animBg="1"/>
      <p:bldP spid="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/>
          <p:cNvSpPr/>
          <p:nvPr/>
        </p:nvSpPr>
        <p:spPr>
          <a:xfrm rot="10800000">
            <a:off x="8406086" y="0"/>
            <a:ext cx="736330" cy="736330"/>
          </a:xfrm>
          <a:prstGeom prst="rtTriangle">
            <a:avLst/>
          </a:prstGeom>
          <a:gradFill flip="none" rotWithShape="1">
            <a:gsLst>
              <a:gs pos="48000">
                <a:schemeClr val="bg1">
                  <a:alpha val="90000"/>
                </a:schemeClr>
              </a:gs>
              <a:gs pos="0">
                <a:srgbClr val="D86538">
                  <a:alpha val="9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233" y="109842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b="1" dirty="0"/>
              <a:t>Case study comparison:</a:t>
            </a:r>
          </a:p>
          <a:p>
            <a:pPr marL="0" indent="0">
              <a:buNone/>
            </a:pPr>
            <a:r>
              <a:rPr lang="hr-HR" sz="1400" dirty="0"/>
              <a:t>A) Empirical design 1, B) Empirical design 2, </a:t>
            </a:r>
            <a:r>
              <a:rPr lang="hr-HR" sz="1400" b="1" dirty="0"/>
              <a:t>C) Stiffness-driven TO</a:t>
            </a:r>
            <a:endParaRPr lang="en-US" sz="1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39" y="722075"/>
            <a:ext cx="3693319" cy="1343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14" y="1026243"/>
            <a:ext cx="3393281" cy="3521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7801" y="736330"/>
            <a:ext cx="2821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/>
              <a:t>Crack propagation is such cases: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62" y="2840941"/>
            <a:ext cx="3686175" cy="22931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2232" y="2519137"/>
            <a:ext cx="4798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/>
              <a:t>Force – displacement curve comparison:</a:t>
            </a:r>
            <a:endParaRPr lang="en-US" sz="1400" dirty="0"/>
          </a:p>
        </p:txBody>
      </p:sp>
      <p:sp>
        <p:nvSpPr>
          <p:cNvPr id="2" name="Left Brace 1"/>
          <p:cNvSpPr/>
          <p:nvPr/>
        </p:nvSpPr>
        <p:spPr>
          <a:xfrm>
            <a:off x="5435528" y="1097447"/>
            <a:ext cx="137160" cy="784693"/>
          </a:xfrm>
          <a:prstGeom prst="leftBrace">
            <a:avLst/>
          </a:prstGeom>
          <a:ln w="12700">
            <a:solidFill>
              <a:srgbClr val="3C81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97580" y="1489793"/>
            <a:ext cx="1836052" cy="182490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99367" y="691595"/>
            <a:ext cx="177332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26;p19"/>
          <p:cNvSpPr/>
          <p:nvPr/>
        </p:nvSpPr>
        <p:spPr>
          <a:xfrm>
            <a:off x="8715600" y="0"/>
            <a:ext cx="428400" cy="383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hr-HR" sz="1400" spc="-1" dirty="0">
                <a:solidFill>
                  <a:srgbClr val="336699"/>
                </a:solidFill>
                <a:latin typeface="Arial"/>
              </a:rPr>
              <a:t>9</a:t>
            </a:r>
            <a:endParaRPr lang="hr-HR" sz="1400" b="0" strike="noStrike" spc="-1" dirty="0">
              <a:solidFill>
                <a:srgbClr val="336699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292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5;p19"/>
          <p:cNvPicPr/>
          <p:nvPr/>
        </p:nvPicPr>
        <p:blipFill>
          <a:blip r:embed="rId3"/>
          <a:stretch/>
        </p:blipFill>
        <p:spPr>
          <a:xfrm>
            <a:off x="0" y="0"/>
            <a:ext cx="9142920" cy="383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161171"/>
              </p:ext>
            </p:extLst>
          </p:nvPr>
        </p:nvGraphicFramePr>
        <p:xfrm>
          <a:off x="0" y="-2045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815333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539940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●○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2/10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318525" y="1742536"/>
            <a:ext cx="2160000" cy="2290349"/>
            <a:chOff x="1305463" y="1742536"/>
            <a:chExt cx="2160000" cy="2290349"/>
          </a:xfrm>
        </p:grpSpPr>
        <p:grpSp>
          <p:nvGrpSpPr>
            <p:cNvPr id="4" name="Group 3"/>
            <p:cNvGrpSpPr/>
            <p:nvPr/>
          </p:nvGrpSpPr>
          <p:grpSpPr>
            <a:xfrm>
              <a:off x="1305463" y="1742536"/>
              <a:ext cx="2160000" cy="2160000"/>
              <a:chOff x="1012165" y="2087593"/>
              <a:chExt cx="2160000" cy="21600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1012165" y="2087593"/>
                <a:ext cx="1080000" cy="216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1552165" y="1547593"/>
                <a:ext cx="1080000" cy="216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1305463" y="3902536"/>
              <a:ext cx="108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1320703" y="3902536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417858" y="3902535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1515013" y="3902535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612168" y="3902534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707956" y="3902534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805111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902266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1999421" y="3902532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2090995" y="3902534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188150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2285305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465463" y="2822536"/>
              <a:ext cx="0" cy="356909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5873851" y="1742532"/>
            <a:ext cx="2160000" cy="2290349"/>
            <a:chOff x="1305463" y="1742536"/>
            <a:chExt cx="2160000" cy="2290349"/>
          </a:xfrm>
        </p:grpSpPr>
        <p:grpSp>
          <p:nvGrpSpPr>
            <p:cNvPr id="38" name="Group 37"/>
            <p:cNvGrpSpPr/>
            <p:nvPr/>
          </p:nvGrpSpPr>
          <p:grpSpPr>
            <a:xfrm>
              <a:off x="1305463" y="1742536"/>
              <a:ext cx="2160000" cy="2160000"/>
              <a:chOff x="1012165" y="2087593"/>
              <a:chExt cx="2160000" cy="2160000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1012165" y="2087593"/>
                <a:ext cx="1080000" cy="216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 rot="5400000">
                <a:off x="1552165" y="1547593"/>
                <a:ext cx="1080000" cy="216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>
              <a:off x="1305463" y="3902536"/>
              <a:ext cx="1080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320703" y="3902536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417858" y="3902535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515013" y="3902535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1612168" y="3902534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1707956" y="3902534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805111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902266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1999421" y="3902532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2090995" y="3902534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188150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2285305" y="3902533"/>
              <a:ext cx="66137" cy="1303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465463" y="2822536"/>
              <a:ext cx="0" cy="356909"/>
            </a:xfrm>
            <a:prstGeom prst="line">
              <a:avLst/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Freeform 53"/>
          <p:cNvSpPr/>
          <p:nvPr/>
        </p:nvSpPr>
        <p:spPr>
          <a:xfrm>
            <a:off x="5887051" y="2653627"/>
            <a:ext cx="1066800" cy="168313"/>
          </a:xfrm>
          <a:custGeom>
            <a:avLst/>
            <a:gdLst>
              <a:gd name="connsiteX0" fmla="*/ 1066800 w 1066800"/>
              <a:gd name="connsiteY0" fmla="*/ 168313 h 168313"/>
              <a:gd name="connsiteX1" fmla="*/ 1056640 w 1066800"/>
              <a:gd name="connsiteY1" fmla="*/ 155613 h 168313"/>
              <a:gd name="connsiteX2" fmla="*/ 1049020 w 1066800"/>
              <a:gd name="connsiteY2" fmla="*/ 150533 h 168313"/>
              <a:gd name="connsiteX3" fmla="*/ 1036320 w 1066800"/>
              <a:gd name="connsiteY3" fmla="*/ 140373 h 168313"/>
              <a:gd name="connsiteX4" fmla="*/ 1028700 w 1066800"/>
              <a:gd name="connsiteY4" fmla="*/ 132753 h 168313"/>
              <a:gd name="connsiteX5" fmla="*/ 1013460 w 1066800"/>
              <a:gd name="connsiteY5" fmla="*/ 127673 h 168313"/>
              <a:gd name="connsiteX6" fmla="*/ 980440 w 1066800"/>
              <a:gd name="connsiteY6" fmla="*/ 122593 h 168313"/>
              <a:gd name="connsiteX7" fmla="*/ 944880 w 1066800"/>
              <a:gd name="connsiteY7" fmla="*/ 120053 h 168313"/>
              <a:gd name="connsiteX8" fmla="*/ 932180 w 1066800"/>
              <a:gd name="connsiteY8" fmla="*/ 117513 h 168313"/>
              <a:gd name="connsiteX9" fmla="*/ 922020 w 1066800"/>
              <a:gd name="connsiteY9" fmla="*/ 114973 h 168313"/>
              <a:gd name="connsiteX10" fmla="*/ 899160 w 1066800"/>
              <a:gd name="connsiteY10" fmla="*/ 112433 h 168313"/>
              <a:gd name="connsiteX11" fmla="*/ 866140 w 1066800"/>
              <a:gd name="connsiteY11" fmla="*/ 112433 h 168313"/>
              <a:gd name="connsiteX12" fmla="*/ 855980 w 1066800"/>
              <a:gd name="connsiteY12" fmla="*/ 117513 h 168313"/>
              <a:gd name="connsiteX13" fmla="*/ 840740 w 1066800"/>
              <a:gd name="connsiteY13" fmla="*/ 122593 h 168313"/>
              <a:gd name="connsiteX14" fmla="*/ 815340 w 1066800"/>
              <a:gd name="connsiteY14" fmla="*/ 130213 h 168313"/>
              <a:gd name="connsiteX15" fmla="*/ 797560 w 1066800"/>
              <a:gd name="connsiteY15" fmla="*/ 132753 h 168313"/>
              <a:gd name="connsiteX16" fmla="*/ 777240 w 1066800"/>
              <a:gd name="connsiteY16" fmla="*/ 135293 h 168313"/>
              <a:gd name="connsiteX17" fmla="*/ 769620 w 1066800"/>
              <a:gd name="connsiteY17" fmla="*/ 130213 h 168313"/>
              <a:gd name="connsiteX18" fmla="*/ 764540 w 1066800"/>
              <a:gd name="connsiteY18" fmla="*/ 122593 h 168313"/>
              <a:gd name="connsiteX19" fmla="*/ 741680 w 1066800"/>
              <a:gd name="connsiteY19" fmla="*/ 104813 h 168313"/>
              <a:gd name="connsiteX20" fmla="*/ 723900 w 1066800"/>
              <a:gd name="connsiteY20" fmla="*/ 97193 h 168313"/>
              <a:gd name="connsiteX21" fmla="*/ 708660 w 1066800"/>
              <a:gd name="connsiteY21" fmla="*/ 94653 h 168313"/>
              <a:gd name="connsiteX22" fmla="*/ 701040 w 1066800"/>
              <a:gd name="connsiteY22" fmla="*/ 92113 h 168313"/>
              <a:gd name="connsiteX23" fmla="*/ 688340 w 1066800"/>
              <a:gd name="connsiteY23" fmla="*/ 89573 h 168313"/>
              <a:gd name="connsiteX24" fmla="*/ 657860 w 1066800"/>
              <a:gd name="connsiteY24" fmla="*/ 79413 h 168313"/>
              <a:gd name="connsiteX25" fmla="*/ 650240 w 1066800"/>
              <a:gd name="connsiteY25" fmla="*/ 76873 h 168313"/>
              <a:gd name="connsiteX26" fmla="*/ 640080 w 1066800"/>
              <a:gd name="connsiteY26" fmla="*/ 74333 h 168313"/>
              <a:gd name="connsiteX27" fmla="*/ 632460 w 1066800"/>
              <a:gd name="connsiteY27" fmla="*/ 69253 h 168313"/>
              <a:gd name="connsiteX28" fmla="*/ 612140 w 1066800"/>
              <a:gd name="connsiteY28" fmla="*/ 79413 h 168313"/>
              <a:gd name="connsiteX29" fmla="*/ 601980 w 1066800"/>
              <a:gd name="connsiteY29" fmla="*/ 81953 h 168313"/>
              <a:gd name="connsiteX30" fmla="*/ 586740 w 1066800"/>
              <a:gd name="connsiteY30" fmla="*/ 87033 h 168313"/>
              <a:gd name="connsiteX31" fmla="*/ 568960 w 1066800"/>
              <a:gd name="connsiteY31" fmla="*/ 89573 h 168313"/>
              <a:gd name="connsiteX32" fmla="*/ 553720 w 1066800"/>
              <a:gd name="connsiteY32" fmla="*/ 94653 h 168313"/>
              <a:gd name="connsiteX33" fmla="*/ 541020 w 1066800"/>
              <a:gd name="connsiteY33" fmla="*/ 99733 h 168313"/>
              <a:gd name="connsiteX34" fmla="*/ 530860 w 1066800"/>
              <a:gd name="connsiteY34" fmla="*/ 102273 h 168313"/>
              <a:gd name="connsiteX35" fmla="*/ 500380 w 1066800"/>
              <a:gd name="connsiteY35" fmla="*/ 99733 h 168313"/>
              <a:gd name="connsiteX36" fmla="*/ 482600 w 1066800"/>
              <a:gd name="connsiteY36" fmla="*/ 94653 h 168313"/>
              <a:gd name="connsiteX37" fmla="*/ 472440 w 1066800"/>
              <a:gd name="connsiteY37" fmla="*/ 92113 h 168313"/>
              <a:gd name="connsiteX38" fmla="*/ 464820 w 1066800"/>
              <a:gd name="connsiteY38" fmla="*/ 89573 h 168313"/>
              <a:gd name="connsiteX39" fmla="*/ 419100 w 1066800"/>
              <a:gd name="connsiteY39" fmla="*/ 81953 h 168313"/>
              <a:gd name="connsiteX40" fmla="*/ 401320 w 1066800"/>
              <a:gd name="connsiteY40" fmla="*/ 74333 h 168313"/>
              <a:gd name="connsiteX41" fmla="*/ 388620 w 1066800"/>
              <a:gd name="connsiteY41" fmla="*/ 71793 h 168313"/>
              <a:gd name="connsiteX42" fmla="*/ 375920 w 1066800"/>
              <a:gd name="connsiteY42" fmla="*/ 59093 h 168313"/>
              <a:gd name="connsiteX43" fmla="*/ 373380 w 1066800"/>
              <a:gd name="connsiteY43" fmla="*/ 51473 h 168313"/>
              <a:gd name="connsiteX44" fmla="*/ 365760 w 1066800"/>
              <a:gd name="connsiteY44" fmla="*/ 46393 h 168313"/>
              <a:gd name="connsiteX45" fmla="*/ 345440 w 1066800"/>
              <a:gd name="connsiteY45" fmla="*/ 41313 h 168313"/>
              <a:gd name="connsiteX46" fmla="*/ 330200 w 1066800"/>
              <a:gd name="connsiteY46" fmla="*/ 36233 h 168313"/>
              <a:gd name="connsiteX47" fmla="*/ 299720 w 1066800"/>
              <a:gd name="connsiteY47" fmla="*/ 38773 h 168313"/>
              <a:gd name="connsiteX48" fmla="*/ 292100 w 1066800"/>
              <a:gd name="connsiteY48" fmla="*/ 43853 h 168313"/>
              <a:gd name="connsiteX49" fmla="*/ 276860 w 1066800"/>
              <a:gd name="connsiteY49" fmla="*/ 48933 h 168313"/>
              <a:gd name="connsiteX50" fmla="*/ 261620 w 1066800"/>
              <a:gd name="connsiteY50" fmla="*/ 41313 h 168313"/>
              <a:gd name="connsiteX51" fmla="*/ 246380 w 1066800"/>
              <a:gd name="connsiteY51" fmla="*/ 36233 h 168313"/>
              <a:gd name="connsiteX52" fmla="*/ 160020 w 1066800"/>
              <a:gd name="connsiteY52" fmla="*/ 31153 h 168313"/>
              <a:gd name="connsiteX53" fmla="*/ 137160 w 1066800"/>
              <a:gd name="connsiteY53" fmla="*/ 28613 h 168313"/>
              <a:gd name="connsiteX54" fmla="*/ 111760 w 1066800"/>
              <a:gd name="connsiteY54" fmla="*/ 23533 h 168313"/>
              <a:gd name="connsiteX55" fmla="*/ 104140 w 1066800"/>
              <a:gd name="connsiteY55" fmla="*/ 18453 h 168313"/>
              <a:gd name="connsiteX56" fmla="*/ 99060 w 1066800"/>
              <a:gd name="connsiteY56" fmla="*/ 10833 h 168313"/>
              <a:gd name="connsiteX57" fmla="*/ 91440 w 1066800"/>
              <a:gd name="connsiteY57" fmla="*/ 5753 h 168313"/>
              <a:gd name="connsiteX58" fmla="*/ 76200 w 1066800"/>
              <a:gd name="connsiteY58" fmla="*/ 13373 h 168313"/>
              <a:gd name="connsiteX59" fmla="*/ 53340 w 1066800"/>
              <a:gd name="connsiteY59" fmla="*/ 15913 h 168313"/>
              <a:gd name="connsiteX60" fmla="*/ 38100 w 1066800"/>
              <a:gd name="connsiteY60" fmla="*/ 23533 h 168313"/>
              <a:gd name="connsiteX61" fmla="*/ 17780 w 1066800"/>
              <a:gd name="connsiteY61" fmla="*/ 18453 h 168313"/>
              <a:gd name="connsiteX62" fmla="*/ 10160 w 1066800"/>
              <a:gd name="connsiteY62" fmla="*/ 673 h 168313"/>
              <a:gd name="connsiteX63" fmla="*/ 0 w 1066800"/>
              <a:gd name="connsiteY63" fmla="*/ 673 h 16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66800" h="168313">
                <a:moveTo>
                  <a:pt x="1066800" y="168313"/>
                </a:moveTo>
                <a:cubicBezTo>
                  <a:pt x="1063413" y="164080"/>
                  <a:pt x="1060473" y="159446"/>
                  <a:pt x="1056640" y="155613"/>
                </a:cubicBezTo>
                <a:cubicBezTo>
                  <a:pt x="1054481" y="153454"/>
                  <a:pt x="1051179" y="152692"/>
                  <a:pt x="1049020" y="150533"/>
                </a:cubicBezTo>
                <a:cubicBezTo>
                  <a:pt x="1037531" y="139044"/>
                  <a:pt x="1051155" y="145318"/>
                  <a:pt x="1036320" y="140373"/>
                </a:cubicBezTo>
                <a:cubicBezTo>
                  <a:pt x="1033780" y="137833"/>
                  <a:pt x="1031840" y="134497"/>
                  <a:pt x="1028700" y="132753"/>
                </a:cubicBezTo>
                <a:cubicBezTo>
                  <a:pt x="1024019" y="130152"/>
                  <a:pt x="1018540" y="129366"/>
                  <a:pt x="1013460" y="127673"/>
                </a:cubicBezTo>
                <a:cubicBezTo>
                  <a:pt x="997768" y="122442"/>
                  <a:pt x="1008504" y="125399"/>
                  <a:pt x="980440" y="122593"/>
                </a:cubicBezTo>
                <a:cubicBezTo>
                  <a:pt x="958724" y="115354"/>
                  <a:pt x="970513" y="116849"/>
                  <a:pt x="944880" y="120053"/>
                </a:cubicBezTo>
                <a:cubicBezTo>
                  <a:pt x="940647" y="119206"/>
                  <a:pt x="936394" y="118450"/>
                  <a:pt x="932180" y="117513"/>
                </a:cubicBezTo>
                <a:cubicBezTo>
                  <a:pt x="928772" y="116756"/>
                  <a:pt x="925470" y="115504"/>
                  <a:pt x="922020" y="114973"/>
                </a:cubicBezTo>
                <a:cubicBezTo>
                  <a:pt x="914442" y="113807"/>
                  <a:pt x="906780" y="113280"/>
                  <a:pt x="899160" y="112433"/>
                </a:cubicBezTo>
                <a:cubicBezTo>
                  <a:pt x="885311" y="107817"/>
                  <a:pt x="888347" y="107674"/>
                  <a:pt x="866140" y="112433"/>
                </a:cubicBezTo>
                <a:cubicBezTo>
                  <a:pt x="862438" y="113226"/>
                  <a:pt x="859496" y="116107"/>
                  <a:pt x="855980" y="117513"/>
                </a:cubicBezTo>
                <a:cubicBezTo>
                  <a:pt x="851008" y="119502"/>
                  <a:pt x="845820" y="120900"/>
                  <a:pt x="840740" y="122593"/>
                </a:cubicBezTo>
                <a:cubicBezTo>
                  <a:pt x="832386" y="125378"/>
                  <a:pt x="824045" y="128630"/>
                  <a:pt x="815340" y="130213"/>
                </a:cubicBezTo>
                <a:cubicBezTo>
                  <a:pt x="809450" y="131284"/>
                  <a:pt x="803487" y="131906"/>
                  <a:pt x="797560" y="132753"/>
                </a:cubicBezTo>
                <a:cubicBezTo>
                  <a:pt x="774700" y="147993"/>
                  <a:pt x="788247" y="146300"/>
                  <a:pt x="777240" y="135293"/>
                </a:cubicBezTo>
                <a:cubicBezTo>
                  <a:pt x="775081" y="133134"/>
                  <a:pt x="772160" y="131906"/>
                  <a:pt x="769620" y="130213"/>
                </a:cubicBezTo>
                <a:cubicBezTo>
                  <a:pt x="767927" y="127673"/>
                  <a:pt x="766494" y="124938"/>
                  <a:pt x="764540" y="122593"/>
                </a:cubicBezTo>
                <a:cubicBezTo>
                  <a:pt x="758567" y="115425"/>
                  <a:pt x="749772" y="108859"/>
                  <a:pt x="741680" y="104813"/>
                </a:cubicBezTo>
                <a:cubicBezTo>
                  <a:pt x="735468" y="101707"/>
                  <a:pt x="730627" y="98688"/>
                  <a:pt x="723900" y="97193"/>
                </a:cubicBezTo>
                <a:cubicBezTo>
                  <a:pt x="718873" y="96076"/>
                  <a:pt x="713687" y="95770"/>
                  <a:pt x="708660" y="94653"/>
                </a:cubicBezTo>
                <a:cubicBezTo>
                  <a:pt x="706046" y="94072"/>
                  <a:pt x="703637" y="92762"/>
                  <a:pt x="701040" y="92113"/>
                </a:cubicBezTo>
                <a:cubicBezTo>
                  <a:pt x="696852" y="91066"/>
                  <a:pt x="692482" y="90791"/>
                  <a:pt x="688340" y="89573"/>
                </a:cubicBezTo>
                <a:cubicBezTo>
                  <a:pt x="678066" y="86551"/>
                  <a:pt x="668020" y="82800"/>
                  <a:pt x="657860" y="79413"/>
                </a:cubicBezTo>
                <a:cubicBezTo>
                  <a:pt x="655320" y="78566"/>
                  <a:pt x="652837" y="77522"/>
                  <a:pt x="650240" y="76873"/>
                </a:cubicBezTo>
                <a:lnTo>
                  <a:pt x="640080" y="74333"/>
                </a:lnTo>
                <a:cubicBezTo>
                  <a:pt x="637540" y="72640"/>
                  <a:pt x="635463" y="68707"/>
                  <a:pt x="632460" y="69253"/>
                </a:cubicBezTo>
                <a:cubicBezTo>
                  <a:pt x="625009" y="70608"/>
                  <a:pt x="619487" y="77576"/>
                  <a:pt x="612140" y="79413"/>
                </a:cubicBezTo>
                <a:cubicBezTo>
                  <a:pt x="608753" y="80260"/>
                  <a:pt x="605324" y="80950"/>
                  <a:pt x="601980" y="81953"/>
                </a:cubicBezTo>
                <a:cubicBezTo>
                  <a:pt x="596851" y="83492"/>
                  <a:pt x="592041" y="86276"/>
                  <a:pt x="586740" y="87033"/>
                </a:cubicBezTo>
                <a:lnTo>
                  <a:pt x="568960" y="89573"/>
                </a:lnTo>
                <a:cubicBezTo>
                  <a:pt x="563880" y="91266"/>
                  <a:pt x="558692" y="92664"/>
                  <a:pt x="553720" y="94653"/>
                </a:cubicBezTo>
                <a:cubicBezTo>
                  <a:pt x="549487" y="96346"/>
                  <a:pt x="545345" y="98291"/>
                  <a:pt x="541020" y="99733"/>
                </a:cubicBezTo>
                <a:cubicBezTo>
                  <a:pt x="537708" y="100837"/>
                  <a:pt x="534247" y="101426"/>
                  <a:pt x="530860" y="102273"/>
                </a:cubicBezTo>
                <a:cubicBezTo>
                  <a:pt x="520700" y="101426"/>
                  <a:pt x="510496" y="100998"/>
                  <a:pt x="500380" y="99733"/>
                </a:cubicBezTo>
                <a:cubicBezTo>
                  <a:pt x="493322" y="98851"/>
                  <a:pt x="489161" y="96527"/>
                  <a:pt x="482600" y="94653"/>
                </a:cubicBezTo>
                <a:cubicBezTo>
                  <a:pt x="479243" y="93694"/>
                  <a:pt x="475797" y="93072"/>
                  <a:pt x="472440" y="92113"/>
                </a:cubicBezTo>
                <a:cubicBezTo>
                  <a:pt x="469866" y="91377"/>
                  <a:pt x="467417" y="90222"/>
                  <a:pt x="464820" y="89573"/>
                </a:cubicBezTo>
                <a:cubicBezTo>
                  <a:pt x="449751" y="85806"/>
                  <a:pt x="434169" y="85720"/>
                  <a:pt x="419100" y="81953"/>
                </a:cubicBezTo>
                <a:cubicBezTo>
                  <a:pt x="401345" y="77514"/>
                  <a:pt x="423128" y="81602"/>
                  <a:pt x="401320" y="74333"/>
                </a:cubicBezTo>
                <a:cubicBezTo>
                  <a:pt x="397224" y="72968"/>
                  <a:pt x="392853" y="72640"/>
                  <a:pt x="388620" y="71793"/>
                </a:cubicBezTo>
                <a:cubicBezTo>
                  <a:pt x="381000" y="66713"/>
                  <a:pt x="380153" y="67560"/>
                  <a:pt x="375920" y="59093"/>
                </a:cubicBezTo>
                <a:cubicBezTo>
                  <a:pt x="374723" y="56698"/>
                  <a:pt x="375053" y="53564"/>
                  <a:pt x="373380" y="51473"/>
                </a:cubicBezTo>
                <a:cubicBezTo>
                  <a:pt x="371473" y="49089"/>
                  <a:pt x="368490" y="47758"/>
                  <a:pt x="365760" y="46393"/>
                </a:cubicBezTo>
                <a:cubicBezTo>
                  <a:pt x="359594" y="43310"/>
                  <a:pt x="351816" y="43052"/>
                  <a:pt x="345440" y="41313"/>
                </a:cubicBezTo>
                <a:cubicBezTo>
                  <a:pt x="340274" y="39904"/>
                  <a:pt x="335280" y="37926"/>
                  <a:pt x="330200" y="36233"/>
                </a:cubicBezTo>
                <a:cubicBezTo>
                  <a:pt x="320040" y="37080"/>
                  <a:pt x="309717" y="36774"/>
                  <a:pt x="299720" y="38773"/>
                </a:cubicBezTo>
                <a:cubicBezTo>
                  <a:pt x="296727" y="39372"/>
                  <a:pt x="294890" y="42613"/>
                  <a:pt x="292100" y="43853"/>
                </a:cubicBezTo>
                <a:cubicBezTo>
                  <a:pt x="287207" y="46028"/>
                  <a:pt x="276860" y="48933"/>
                  <a:pt x="276860" y="48933"/>
                </a:cubicBezTo>
                <a:cubicBezTo>
                  <a:pt x="249070" y="39670"/>
                  <a:pt x="291163" y="54443"/>
                  <a:pt x="261620" y="41313"/>
                </a:cubicBezTo>
                <a:cubicBezTo>
                  <a:pt x="256727" y="39138"/>
                  <a:pt x="251460" y="37926"/>
                  <a:pt x="246380" y="36233"/>
                </a:cubicBezTo>
                <a:cubicBezTo>
                  <a:pt x="213847" y="25389"/>
                  <a:pt x="241436" y="33779"/>
                  <a:pt x="160020" y="31153"/>
                </a:cubicBezTo>
                <a:cubicBezTo>
                  <a:pt x="142240" y="25226"/>
                  <a:pt x="149860" y="24380"/>
                  <a:pt x="137160" y="28613"/>
                </a:cubicBezTo>
                <a:cubicBezTo>
                  <a:pt x="133722" y="28040"/>
                  <a:pt x="116582" y="25600"/>
                  <a:pt x="111760" y="23533"/>
                </a:cubicBezTo>
                <a:cubicBezTo>
                  <a:pt x="108954" y="22330"/>
                  <a:pt x="106680" y="20146"/>
                  <a:pt x="104140" y="18453"/>
                </a:cubicBezTo>
                <a:cubicBezTo>
                  <a:pt x="102447" y="15913"/>
                  <a:pt x="101219" y="12992"/>
                  <a:pt x="99060" y="10833"/>
                </a:cubicBezTo>
                <a:cubicBezTo>
                  <a:pt x="96901" y="8674"/>
                  <a:pt x="94451" y="6255"/>
                  <a:pt x="91440" y="5753"/>
                </a:cubicBezTo>
                <a:cubicBezTo>
                  <a:pt x="84906" y="4664"/>
                  <a:pt x="81507" y="12046"/>
                  <a:pt x="76200" y="13373"/>
                </a:cubicBezTo>
                <a:cubicBezTo>
                  <a:pt x="68762" y="15232"/>
                  <a:pt x="60960" y="15066"/>
                  <a:pt x="53340" y="15913"/>
                </a:cubicBezTo>
                <a:cubicBezTo>
                  <a:pt x="49487" y="18481"/>
                  <a:pt x="43358" y="23533"/>
                  <a:pt x="38100" y="23533"/>
                </a:cubicBezTo>
                <a:cubicBezTo>
                  <a:pt x="31970" y="23533"/>
                  <a:pt x="23793" y="20457"/>
                  <a:pt x="17780" y="18453"/>
                </a:cubicBezTo>
                <a:cubicBezTo>
                  <a:pt x="16792" y="14501"/>
                  <a:pt x="15172" y="3179"/>
                  <a:pt x="10160" y="673"/>
                </a:cubicBezTo>
                <a:cubicBezTo>
                  <a:pt x="7131" y="-842"/>
                  <a:pt x="3387" y="673"/>
                  <a:pt x="0" y="67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248964"/>
              </p:ext>
            </p:extLst>
          </p:nvPr>
        </p:nvGraphicFramePr>
        <p:xfrm>
          <a:off x="0" y="569052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Initial conditions</a:t>
                      </a:r>
                      <a:endParaRPr lang="en-US" sz="25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2500" b="1" kern="1200" spc="-1" dirty="0" smtClean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510692"/>
              </p:ext>
            </p:extLst>
          </p:nvPr>
        </p:nvGraphicFramePr>
        <p:xfrm>
          <a:off x="0" y="568460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endParaRPr lang="en-US" sz="25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Final conditions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92735" y="1604514"/>
            <a:ext cx="4178725" cy="2901838"/>
            <a:chOff x="392735" y="1604514"/>
            <a:chExt cx="4178725" cy="2901838"/>
          </a:xfrm>
        </p:grpSpPr>
        <p:cxnSp>
          <p:nvCxnSpPr>
            <p:cNvPr id="56" name="Straight Arrow Connector 55"/>
            <p:cNvCxnSpPr/>
            <p:nvPr/>
          </p:nvCxnSpPr>
          <p:spPr>
            <a:xfrm flipH="1" flipV="1">
              <a:off x="988020" y="1604514"/>
              <a:ext cx="17892" cy="2634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392735" y="1655115"/>
                  <a:ext cx="683777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r-HR" sz="1350" b="0" i="1" smtClean="0">
                            <a:latin typeface="Cambria Math" panose="02040503050406030204" pitchFamily="18" charset="0"/>
                          </a:rPr>
                          <m:t>𝐹𝑜𝑟𝑐𝑒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735" y="1655115"/>
                  <a:ext cx="683777" cy="30008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/>
            <p:cNvCxnSpPr/>
            <p:nvPr/>
          </p:nvCxnSpPr>
          <p:spPr>
            <a:xfrm flipV="1">
              <a:off x="996966" y="4206138"/>
              <a:ext cx="3574494" cy="242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/>
                <p:cNvSpPr txBox="1"/>
                <p:nvPr/>
              </p:nvSpPr>
              <p:spPr>
                <a:xfrm>
                  <a:off x="3158238" y="4206270"/>
                  <a:ext cx="1306191" cy="30008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r-HR" sz="1350" b="0" i="1" smtClean="0">
                            <a:latin typeface="Cambria Math" panose="02040503050406030204" pitchFamily="18" charset="0"/>
                          </a:rPr>
                          <m:t>𝐷𝑖𝑠𝑝𝑎𝑙𝑐𝑒𝑚𝑒𝑛𝑡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60" name="TextBox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8238" y="4206270"/>
                  <a:ext cx="1306191" cy="300082"/>
                </a:xfrm>
                <a:prstGeom prst="rect">
                  <a:avLst/>
                </a:prstGeom>
                <a:blipFill>
                  <a:blip r:embed="rId5"/>
                  <a:stretch>
                    <a:fillRect b="-102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Freeform 8"/>
            <p:cNvSpPr/>
            <p:nvPr/>
          </p:nvSpPr>
          <p:spPr>
            <a:xfrm>
              <a:off x="1009816" y="2321131"/>
              <a:ext cx="2854518" cy="1901012"/>
            </a:xfrm>
            <a:custGeom>
              <a:avLst/>
              <a:gdLst>
                <a:gd name="connsiteX0" fmla="*/ 0 w 2854518"/>
                <a:gd name="connsiteY0" fmla="*/ 1901012 h 1901012"/>
                <a:gd name="connsiteX1" fmla="*/ 500932 w 2854518"/>
                <a:gd name="connsiteY1" fmla="*/ 16552 h 1901012"/>
                <a:gd name="connsiteX2" fmla="*/ 1494845 w 2854518"/>
                <a:gd name="connsiteY2" fmla="*/ 1010466 h 1901012"/>
                <a:gd name="connsiteX3" fmla="*/ 2854518 w 2854518"/>
                <a:gd name="connsiteY3" fmla="*/ 1519349 h 190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4518" h="1901012">
                  <a:moveTo>
                    <a:pt x="0" y="1901012"/>
                  </a:moveTo>
                  <a:cubicBezTo>
                    <a:pt x="125895" y="1032994"/>
                    <a:pt x="251791" y="164976"/>
                    <a:pt x="500932" y="16552"/>
                  </a:cubicBezTo>
                  <a:cubicBezTo>
                    <a:pt x="750073" y="-131872"/>
                    <a:pt x="1102581" y="760000"/>
                    <a:pt x="1494845" y="1010466"/>
                  </a:cubicBezTo>
                  <a:cubicBezTo>
                    <a:pt x="1887109" y="1260932"/>
                    <a:pt x="2370813" y="1390140"/>
                    <a:pt x="2854518" y="151934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578695" y="411282"/>
            <a:ext cx="3440292" cy="886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896832"/>
              </p:ext>
            </p:extLst>
          </p:nvPr>
        </p:nvGraphicFramePr>
        <p:xfrm>
          <a:off x="0" y="575115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Force</a:t>
                      </a:r>
                      <a:r>
                        <a:rPr lang="hr-HR" sz="2500" b="1" kern="1200" spc="-1" baseline="0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– displacement curve</a:t>
                      </a:r>
                      <a:endParaRPr lang="en-US" sz="25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Final conditions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1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750078"/>
              </p:ext>
            </p:extLst>
          </p:nvPr>
        </p:nvGraphicFramePr>
        <p:xfrm>
          <a:off x="0" y="569052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Cracking</a:t>
                      </a:r>
                      <a:r>
                        <a:rPr lang="hr-HR" sz="2500" b="1" kern="1200" spc="-1" baseline="0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modes in 2D</a:t>
                      </a:r>
                      <a:endParaRPr lang="en-US" sz="25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2500" b="1" kern="1200" spc="-1" dirty="0" smtClean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pic>
        <p:nvPicPr>
          <p:cNvPr id="8" name="Google Shape;125;p19"/>
          <p:cNvPicPr/>
          <p:nvPr/>
        </p:nvPicPr>
        <p:blipFill>
          <a:blip r:embed="rId3"/>
          <a:stretch/>
        </p:blipFill>
        <p:spPr>
          <a:xfrm>
            <a:off x="0" y="0"/>
            <a:ext cx="9142920" cy="38376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9"/>
          <p:cNvPicPr/>
          <p:nvPr/>
        </p:nvPicPr>
        <p:blipFill rotWithShape="1">
          <a:blip r:embed="rId4"/>
          <a:srcRect b="69840"/>
          <a:stretch/>
        </p:blipFill>
        <p:spPr>
          <a:xfrm>
            <a:off x="5152044" y="1132936"/>
            <a:ext cx="3485469" cy="109268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/>
          <a:srcRect r="50159"/>
          <a:stretch/>
        </p:blipFill>
        <p:spPr>
          <a:xfrm>
            <a:off x="876300" y="1346056"/>
            <a:ext cx="1435579" cy="183070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6299" y="3677391"/>
            <a:ext cx="388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spc="-1" dirty="0" smtClean="0">
                <a:ea typeface="Arial"/>
              </a:rPr>
              <a:t>Mode II – Shearing in plane</a:t>
            </a:r>
            <a:endParaRPr lang="hr-HR" sz="1400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876298" y="3329357"/>
            <a:ext cx="388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spc="-1" dirty="0" smtClean="0">
                <a:ea typeface="Arial"/>
              </a:rPr>
              <a:t>Mode I – Opening in tension</a:t>
            </a:r>
            <a:endParaRPr lang="hr-HR" sz="1400" dirty="0" smtClean="0"/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876300" y="1346056"/>
            <a:ext cx="2880360" cy="183070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4"/>
          <a:srcRect b="34919"/>
          <a:stretch/>
        </p:blipFill>
        <p:spPr>
          <a:xfrm>
            <a:off x="5152044" y="1132936"/>
            <a:ext cx="3485469" cy="2357888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4"/>
          <a:stretch>
            <a:fillRect/>
          </a:stretch>
        </p:blipFill>
        <p:spPr>
          <a:xfrm>
            <a:off x="5152044" y="1132935"/>
            <a:ext cx="3485469" cy="3623013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2614"/>
              </p:ext>
            </p:extLst>
          </p:nvPr>
        </p:nvGraphicFramePr>
        <p:xfrm>
          <a:off x="0" y="569052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endParaRPr lang="en-US" sz="25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Cohesive</a:t>
                      </a:r>
                      <a:r>
                        <a:rPr lang="hr-HR" sz="2500" b="1" kern="1200" spc="-1" baseline="0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elements</a:t>
                      </a:r>
                      <a:endParaRPr lang="hr-HR" sz="2500" b="1" kern="1200" spc="-1" dirty="0" smtClean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505920"/>
              </p:ext>
            </p:extLst>
          </p:nvPr>
        </p:nvGraphicFramePr>
        <p:xfrm>
          <a:off x="0" y="-1454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906773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448500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○●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3/10</a:t>
                      </a:r>
                      <a:endParaRPr 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05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0" y="1124"/>
            <a:ext cx="9144000" cy="369332"/>
          </a:xfrm>
          <a:prstGeom prst="rect">
            <a:avLst/>
          </a:prstGeom>
          <a:solidFill>
            <a:srgbClr val="D86538"/>
          </a:solidFill>
          <a:ln>
            <a:solidFill>
              <a:srgbClr val="D8653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82" name="Table 1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4239"/>
              </p:ext>
            </p:extLst>
          </p:nvPr>
        </p:nvGraphicFramePr>
        <p:xfrm>
          <a:off x="0" y="416652"/>
          <a:ext cx="9167662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hr-HR" sz="2500" b="1" kern="1200" spc="-1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Traction</a:t>
                      </a:r>
                      <a:r>
                        <a:rPr lang="hr-HR" sz="2500" b="1" kern="1200" spc="-1" baseline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 separation law</a:t>
                      </a:r>
                      <a:endParaRPr lang="en-US" sz="2500" b="1" kern="1200" spc="-1" dirty="0">
                        <a:solidFill>
                          <a:srgbClr val="336699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+mj-cs"/>
                        </a:rPr>
                        <a:t>Crack</a:t>
                      </a:r>
                      <a:r>
                        <a:rPr lang="hr-HR" sz="2500" b="1" kern="1200" spc="-1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+mj-cs"/>
                        </a:rPr>
                        <a:t> propagation criterion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+mj-cs"/>
                        </a:rPr>
                        <a:t>and tailoring method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42900" y="1604514"/>
            <a:ext cx="4768265" cy="2961684"/>
            <a:chOff x="342900" y="1604514"/>
            <a:chExt cx="4768265" cy="29616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Isosceles Triangle 65"/>
                <p:cNvSpPr/>
                <p:nvPr/>
              </p:nvSpPr>
              <p:spPr>
                <a:xfrm>
                  <a:off x="1009380" y="2391266"/>
                  <a:ext cx="2292607" cy="1835964"/>
                </a:xfrm>
                <a:prstGeom prst="triangle">
                  <a:avLst>
                    <a:gd name="adj" fmla="val 18331"/>
                  </a:avLst>
                </a:prstGeom>
                <a:solidFill>
                  <a:srgbClr val="FFFF00">
                    <a:alpha val="1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  <m:r>
                              <a:rPr lang="hr-H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hr-H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66" name="Isosceles Tri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380" y="2391266"/>
                  <a:ext cx="2292607" cy="1835964"/>
                </a:xfrm>
                <a:prstGeom prst="triangle">
                  <a:avLst>
                    <a:gd name="adj" fmla="val 18331"/>
                  </a:avLst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/>
            <p:cNvCxnSpPr/>
            <p:nvPr/>
          </p:nvCxnSpPr>
          <p:spPr>
            <a:xfrm flipV="1">
              <a:off x="1005913" y="4227232"/>
              <a:ext cx="3146721" cy="12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988020" y="1604514"/>
              <a:ext cx="17892" cy="2634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39226" y="1604514"/>
                  <a:ext cx="417439" cy="378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226" y="1604514"/>
                  <a:ext cx="417439" cy="3780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052150" y="4227230"/>
                  <a:ext cx="470579" cy="338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05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0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sSub>
                              <m:sSubPr>
                                <m:ctrlPr>
                                  <a:rPr lang="el-GR" sz="105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05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sz="105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52150" y="4227230"/>
                  <a:ext cx="470579" cy="3389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/>
            <p:cNvCxnSpPr/>
            <p:nvPr/>
          </p:nvCxnSpPr>
          <p:spPr>
            <a:xfrm flipV="1">
              <a:off x="1013965" y="2391267"/>
              <a:ext cx="411226" cy="18480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419409" y="2391267"/>
              <a:ext cx="1882578" cy="18359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419409" y="2391267"/>
              <a:ext cx="0" cy="18480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988020" y="2391267"/>
              <a:ext cx="4313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216929" y="4227232"/>
                  <a:ext cx="429952" cy="3199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hr-HR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6929" y="4227232"/>
                  <a:ext cx="429952" cy="3199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83868" y="2260273"/>
                  <a:ext cx="376257" cy="3199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r-HR" sz="10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105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68" y="2260273"/>
                  <a:ext cx="376257" cy="319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766747" y="4175489"/>
                  <a:ext cx="1344418" cy="378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r-HR" sz="1350" i="1">
                            <a:latin typeface="Cambria Math" panose="02040503050406030204" pitchFamily="18" charset="0"/>
                          </a:rPr>
                          <m:t>𝑠𝑒𝑝𝑎𝑟𝑎𝑡𝑖𝑜𝑛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6747" y="4175489"/>
                  <a:ext cx="1344418" cy="37806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305723" y="2541353"/>
              <a:ext cx="2200469" cy="436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825" dirty="0"/>
                <a:t>Damage evolution (softening)</a:t>
              </a:r>
              <a:br>
                <a:rPr lang="hr-HR" sz="825" dirty="0"/>
              </a:br>
              <a:r>
                <a:rPr lang="hr-HR" sz="825" dirty="0"/>
                <a:t>LINEAR</a:t>
              </a:r>
              <a:endParaRPr lang="en-US" sz="825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06084" y="2016358"/>
              <a:ext cx="1243762" cy="276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25" dirty="0"/>
                <a:t>Damage initiation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2900" y="2516772"/>
              <a:ext cx="658706" cy="439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825" dirty="0"/>
                <a:t>Elastic </a:t>
              </a:r>
            </a:p>
            <a:p>
              <a:r>
                <a:rPr lang="hr-HR" sz="825" dirty="0"/>
                <a:t>Linear </a:t>
              </a:r>
            </a:p>
            <a:p>
              <a:r>
                <a:rPr lang="hr-HR" sz="825" dirty="0"/>
                <a:t>behaviour</a:t>
              </a:r>
              <a:endParaRPr lang="en-US" sz="825" dirty="0"/>
            </a:p>
          </p:txBody>
        </p:sp>
        <p:cxnSp>
          <p:nvCxnSpPr>
            <p:cNvPr id="36" name="Straight Arrow Connector 35"/>
            <p:cNvCxnSpPr>
              <a:stCxn id="33" idx="1"/>
            </p:cNvCxnSpPr>
            <p:nvPr/>
          </p:nvCxnSpPr>
          <p:spPr>
            <a:xfrm flipH="1">
              <a:off x="2033114" y="2806463"/>
              <a:ext cx="272608" cy="1547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4" idx="1"/>
            </p:cNvCxnSpPr>
            <p:nvPr/>
          </p:nvCxnSpPr>
          <p:spPr>
            <a:xfrm flipH="1">
              <a:off x="1425191" y="2149023"/>
              <a:ext cx="80892" cy="2422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5" idx="3"/>
            </p:cNvCxnSpPr>
            <p:nvPr/>
          </p:nvCxnSpPr>
          <p:spPr>
            <a:xfrm>
              <a:off x="1001606" y="2736383"/>
              <a:ext cx="300348" cy="217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1056665" y="2382767"/>
            <a:ext cx="3859555" cy="2169045"/>
            <a:chOff x="1056665" y="2382767"/>
            <a:chExt cx="3859555" cy="2169045"/>
          </a:xfrm>
        </p:grpSpPr>
        <p:sp>
          <p:nvSpPr>
            <p:cNvPr id="123" name="Freeform 122"/>
            <p:cNvSpPr/>
            <p:nvPr/>
          </p:nvSpPr>
          <p:spPr>
            <a:xfrm>
              <a:off x="1421485" y="2382767"/>
              <a:ext cx="2315576" cy="1846451"/>
            </a:xfrm>
            <a:custGeom>
              <a:avLst/>
              <a:gdLst>
                <a:gd name="connsiteX0" fmla="*/ 0 w 2290119"/>
                <a:gd name="connsiteY0" fmla="*/ 0 h 1826378"/>
                <a:gd name="connsiteX1" fmla="*/ 477794 w 2290119"/>
                <a:gd name="connsiteY1" fmla="*/ 667265 h 1826378"/>
                <a:gd name="connsiteX2" fmla="*/ 1021492 w 2290119"/>
                <a:gd name="connsiteY2" fmla="*/ 1194487 h 1826378"/>
                <a:gd name="connsiteX3" fmla="*/ 1499286 w 2290119"/>
                <a:gd name="connsiteY3" fmla="*/ 1524000 h 1826378"/>
                <a:gd name="connsiteX4" fmla="*/ 1960605 w 2290119"/>
                <a:gd name="connsiteY4" fmla="*/ 1729946 h 1826378"/>
                <a:gd name="connsiteX5" fmla="*/ 2290119 w 2290119"/>
                <a:gd name="connsiteY5" fmla="*/ 1820563 h 1826378"/>
                <a:gd name="connsiteX0" fmla="*/ 0 w 2290119"/>
                <a:gd name="connsiteY0" fmla="*/ 0 h 1827643"/>
                <a:gd name="connsiteX1" fmla="*/ 477794 w 2290119"/>
                <a:gd name="connsiteY1" fmla="*/ 667265 h 1827643"/>
                <a:gd name="connsiteX2" fmla="*/ 1021492 w 2290119"/>
                <a:gd name="connsiteY2" fmla="*/ 1194487 h 1827643"/>
                <a:gd name="connsiteX3" fmla="*/ 1499286 w 2290119"/>
                <a:gd name="connsiteY3" fmla="*/ 1524000 h 1827643"/>
                <a:gd name="connsiteX4" fmla="*/ 1935892 w 2290119"/>
                <a:gd name="connsiteY4" fmla="*/ 1746421 h 1827643"/>
                <a:gd name="connsiteX5" fmla="*/ 2290119 w 2290119"/>
                <a:gd name="connsiteY5" fmla="*/ 1820563 h 1827643"/>
                <a:gd name="connsiteX0" fmla="*/ 0 w 2290119"/>
                <a:gd name="connsiteY0" fmla="*/ 0 h 1825130"/>
                <a:gd name="connsiteX1" fmla="*/ 477794 w 2290119"/>
                <a:gd name="connsiteY1" fmla="*/ 667265 h 1825130"/>
                <a:gd name="connsiteX2" fmla="*/ 1021492 w 2290119"/>
                <a:gd name="connsiteY2" fmla="*/ 1194487 h 1825130"/>
                <a:gd name="connsiteX3" fmla="*/ 1499286 w 2290119"/>
                <a:gd name="connsiteY3" fmla="*/ 1524000 h 1825130"/>
                <a:gd name="connsiteX4" fmla="*/ 1878227 w 2290119"/>
                <a:gd name="connsiteY4" fmla="*/ 1705232 h 1825130"/>
                <a:gd name="connsiteX5" fmla="*/ 2290119 w 2290119"/>
                <a:gd name="connsiteY5" fmla="*/ 1820563 h 1825130"/>
                <a:gd name="connsiteX0" fmla="*/ 0 w 2265405"/>
                <a:gd name="connsiteY0" fmla="*/ 0 h 1825130"/>
                <a:gd name="connsiteX1" fmla="*/ 477794 w 2265405"/>
                <a:gd name="connsiteY1" fmla="*/ 667265 h 1825130"/>
                <a:gd name="connsiteX2" fmla="*/ 1021492 w 2265405"/>
                <a:gd name="connsiteY2" fmla="*/ 1194487 h 1825130"/>
                <a:gd name="connsiteX3" fmla="*/ 1499286 w 2265405"/>
                <a:gd name="connsiteY3" fmla="*/ 1524000 h 1825130"/>
                <a:gd name="connsiteX4" fmla="*/ 1878227 w 2265405"/>
                <a:gd name="connsiteY4" fmla="*/ 1705232 h 1825130"/>
                <a:gd name="connsiteX5" fmla="*/ 2265405 w 2265405"/>
                <a:gd name="connsiteY5" fmla="*/ 1820563 h 1825130"/>
                <a:gd name="connsiteX0" fmla="*/ 0 w 2265405"/>
                <a:gd name="connsiteY0" fmla="*/ 0 h 1820563"/>
                <a:gd name="connsiteX1" fmla="*/ 477794 w 2265405"/>
                <a:gd name="connsiteY1" fmla="*/ 667265 h 1820563"/>
                <a:gd name="connsiteX2" fmla="*/ 1021492 w 2265405"/>
                <a:gd name="connsiteY2" fmla="*/ 1194487 h 1820563"/>
                <a:gd name="connsiteX3" fmla="*/ 1499286 w 2265405"/>
                <a:gd name="connsiteY3" fmla="*/ 1524000 h 1820563"/>
                <a:gd name="connsiteX4" fmla="*/ 1878227 w 2265405"/>
                <a:gd name="connsiteY4" fmla="*/ 1705232 h 1820563"/>
                <a:gd name="connsiteX5" fmla="*/ 2265405 w 2265405"/>
                <a:gd name="connsiteY5" fmla="*/ 1820563 h 1820563"/>
                <a:gd name="connsiteX0" fmla="*/ 0 w 2331308"/>
                <a:gd name="connsiteY0" fmla="*/ 0 h 1820563"/>
                <a:gd name="connsiteX1" fmla="*/ 477794 w 2331308"/>
                <a:gd name="connsiteY1" fmla="*/ 667265 h 1820563"/>
                <a:gd name="connsiteX2" fmla="*/ 1021492 w 2331308"/>
                <a:gd name="connsiteY2" fmla="*/ 1194487 h 1820563"/>
                <a:gd name="connsiteX3" fmla="*/ 1499286 w 2331308"/>
                <a:gd name="connsiteY3" fmla="*/ 1524000 h 1820563"/>
                <a:gd name="connsiteX4" fmla="*/ 1878227 w 2331308"/>
                <a:gd name="connsiteY4" fmla="*/ 1705232 h 1820563"/>
                <a:gd name="connsiteX5" fmla="*/ 2331308 w 2331308"/>
                <a:gd name="connsiteY5" fmla="*/ 1820563 h 182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1308" h="1820563">
                  <a:moveTo>
                    <a:pt x="0" y="0"/>
                  </a:moveTo>
                  <a:cubicBezTo>
                    <a:pt x="153772" y="234092"/>
                    <a:pt x="307545" y="468184"/>
                    <a:pt x="477794" y="667265"/>
                  </a:cubicBezTo>
                  <a:cubicBezTo>
                    <a:pt x="648043" y="866346"/>
                    <a:pt x="851243" y="1051698"/>
                    <a:pt x="1021492" y="1194487"/>
                  </a:cubicBezTo>
                  <a:cubicBezTo>
                    <a:pt x="1191741" y="1337276"/>
                    <a:pt x="1356497" y="1438876"/>
                    <a:pt x="1499286" y="1524000"/>
                  </a:cubicBezTo>
                  <a:cubicBezTo>
                    <a:pt x="1642075" y="1609124"/>
                    <a:pt x="1739557" y="1655805"/>
                    <a:pt x="1878227" y="1705232"/>
                  </a:cubicBezTo>
                  <a:cubicBezTo>
                    <a:pt x="2016897" y="1754659"/>
                    <a:pt x="2177535" y="1797223"/>
                    <a:pt x="2331308" y="182056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715751" y="2972247"/>
              <a:ext cx="2200469" cy="436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825" dirty="0"/>
                <a:t>Damage evolution (softening)</a:t>
              </a:r>
              <a:br>
                <a:rPr lang="hr-HR" sz="825" dirty="0"/>
              </a:br>
              <a:r>
                <a:rPr lang="hr-HR" sz="825" dirty="0">
                  <a:solidFill>
                    <a:srgbClr val="FF0000"/>
                  </a:solidFill>
                </a:rPr>
                <a:t>EXPONENTIAL</a:t>
              </a:r>
              <a:endParaRPr lang="en-US" sz="825" dirty="0">
                <a:solidFill>
                  <a:srgbClr val="FF0000"/>
                </a:solidFill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H="1">
              <a:off x="2344300" y="3305992"/>
              <a:ext cx="443620" cy="2062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1344839" y="2536523"/>
              <a:ext cx="165974" cy="1798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1311727" y="2634267"/>
              <a:ext cx="263712" cy="2857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1258031" y="2723511"/>
              <a:ext cx="381212" cy="413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1211451" y="2821775"/>
              <a:ext cx="501770" cy="5437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1160699" y="2918256"/>
              <a:ext cx="625399" cy="6777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1116806" y="3019599"/>
              <a:ext cx="739974" cy="8018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V="1">
              <a:off x="1056665" y="3110756"/>
              <a:ext cx="880867" cy="9545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1066037" y="3202568"/>
              <a:ext cx="956425" cy="1036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1233457" y="3294802"/>
              <a:ext cx="871310" cy="944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1412100" y="3381735"/>
              <a:ext cx="783655" cy="8454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1566051" y="3450174"/>
              <a:ext cx="718124" cy="778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1719000" y="3534711"/>
              <a:ext cx="647309" cy="701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V="1">
              <a:off x="1883184" y="3612413"/>
              <a:ext cx="578217" cy="6265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2048866" y="3686451"/>
              <a:ext cx="498464" cy="540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2204759" y="3757597"/>
              <a:ext cx="438783" cy="4754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2352840" y="3816799"/>
              <a:ext cx="381212" cy="4130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2497887" y="3873589"/>
              <a:ext cx="326675" cy="35399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2627157" y="3930537"/>
              <a:ext cx="273565" cy="296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2765283" y="3977944"/>
              <a:ext cx="228040" cy="2471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2901064" y="4029578"/>
              <a:ext cx="184858" cy="2003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3036317" y="4068088"/>
              <a:ext cx="152259" cy="164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3182093" y="4111088"/>
              <a:ext cx="112578" cy="121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3338474" y="4152967"/>
              <a:ext cx="76246" cy="826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3504395" y="4193742"/>
              <a:ext cx="36304" cy="393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TextBox 149"/>
                <p:cNvSpPr txBox="1"/>
                <p:nvPr/>
              </p:nvSpPr>
              <p:spPr>
                <a:xfrm>
                  <a:off x="3510228" y="4213408"/>
                  <a:ext cx="468599" cy="3384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05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0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sSub>
                              <m:sSubPr>
                                <m:ctrlPr>
                                  <a:rPr lang="el-GR" sz="105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105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hr-HR" sz="105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150" name="TextBox 1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0228" y="4213408"/>
                  <a:ext cx="468599" cy="3384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1" name="Picture 150"/>
          <p:cNvPicPr/>
          <p:nvPr/>
        </p:nvPicPr>
        <p:blipFill>
          <a:blip r:embed="rId11"/>
          <a:stretch>
            <a:fillRect/>
          </a:stretch>
        </p:blipFill>
        <p:spPr>
          <a:xfrm>
            <a:off x="5727632" y="2040636"/>
            <a:ext cx="2306094" cy="23716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28218" y="1868923"/>
            <a:ext cx="3534534" cy="2993182"/>
            <a:chOff x="6544404" y="619125"/>
            <a:chExt cx="5166584" cy="4375267"/>
          </a:xfrm>
        </p:grpSpPr>
        <p:sp>
          <p:nvSpPr>
            <p:cNvPr id="152" name="Rectangle 151"/>
            <p:cNvSpPr/>
            <p:nvPr/>
          </p:nvSpPr>
          <p:spPr>
            <a:xfrm rot="19877995">
              <a:off x="7705725" y="2324099"/>
              <a:ext cx="1638300" cy="17619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8518636" y="2366963"/>
              <a:ext cx="6239" cy="838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8524875" y="3202361"/>
              <a:ext cx="757238" cy="2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9610725" y="3202361"/>
              <a:ext cx="2100263" cy="27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518636" y="619125"/>
              <a:ext cx="6239" cy="14198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11426936" y="3143250"/>
              <a:ext cx="284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x</a:t>
              </a:r>
              <a:endParaRPr lang="en-US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8177212" y="619125"/>
              <a:ext cx="2888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y</a:t>
              </a:r>
              <a:endParaRPr lang="en-US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011656" y="2958584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0</a:t>
              </a:r>
              <a:endParaRPr lang="en-US" dirty="0"/>
            </a:p>
          </p:txBody>
        </p:sp>
        <p:cxnSp>
          <p:nvCxnSpPr>
            <p:cNvPr id="160" name="Straight Connector 159"/>
            <p:cNvCxnSpPr/>
            <p:nvPr/>
          </p:nvCxnSpPr>
          <p:spPr>
            <a:xfrm>
              <a:off x="8173275" y="2569369"/>
              <a:ext cx="345361" cy="632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8518636" y="2867025"/>
              <a:ext cx="584685" cy="3353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V="1">
              <a:off x="9426408" y="1542694"/>
              <a:ext cx="2041692" cy="11405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 flipH="1" flipV="1">
              <a:off x="7240276" y="870127"/>
              <a:ext cx="720974" cy="13491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852019" y="685460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/>
                <a:t>2</a:t>
              </a:r>
              <a:endParaRPr lang="en-US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1220450" y="1574736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/>
                <a:t>1</a:t>
              </a:r>
              <a:endParaRPr lang="en-US" dirty="0"/>
            </a:p>
          </p:txBody>
        </p:sp>
        <p:cxnSp>
          <p:nvCxnSpPr>
            <p:cNvPr id="166" name="Straight Arrow Connector 165"/>
            <p:cNvCxnSpPr/>
            <p:nvPr/>
          </p:nvCxnSpPr>
          <p:spPr>
            <a:xfrm rot="19860000">
              <a:off x="9355083" y="2439463"/>
              <a:ext cx="10382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rot="3660000">
              <a:off x="8763000" y="4475280"/>
              <a:ext cx="10382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rot="9060000">
              <a:off x="6705433" y="3928241"/>
              <a:ext cx="10382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H="1" flipV="1">
              <a:off x="7534388" y="1401899"/>
              <a:ext cx="477268" cy="9080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/>
                <p:cNvSpPr txBox="1"/>
                <p:nvPr/>
              </p:nvSpPr>
              <p:spPr>
                <a:xfrm>
                  <a:off x="7070607" y="1347321"/>
                  <a:ext cx="463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0" name="TextBox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607" y="1347321"/>
                  <a:ext cx="463781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5385" b="-45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/>
                <p:cNvSpPr txBox="1"/>
                <p:nvPr/>
              </p:nvSpPr>
              <p:spPr>
                <a:xfrm>
                  <a:off x="9434563" y="4482250"/>
                  <a:ext cx="463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TextBox 1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4563" y="4482250"/>
                  <a:ext cx="463781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3462" b="-45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>
                <a:xfrm>
                  <a:off x="9939154" y="1631379"/>
                  <a:ext cx="4584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9154" y="1631379"/>
                  <a:ext cx="458458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3462" b="-45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/>
                <p:cNvSpPr txBox="1"/>
                <p:nvPr/>
              </p:nvSpPr>
              <p:spPr>
                <a:xfrm>
                  <a:off x="6544404" y="3490687"/>
                  <a:ext cx="4584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3" name="TextBox 1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404" y="3490687"/>
                  <a:ext cx="458459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13462" b="-48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4" name="Arc 173"/>
            <p:cNvSpPr/>
            <p:nvPr/>
          </p:nvSpPr>
          <p:spPr>
            <a:xfrm rot="1864555">
              <a:off x="9112080" y="2505107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5" name="Straight Arrow Connector 174"/>
            <p:cNvCxnSpPr>
              <a:stCxn id="174" idx="0"/>
            </p:cNvCxnSpPr>
            <p:nvPr/>
          </p:nvCxnSpPr>
          <p:spPr>
            <a:xfrm flipH="1" flipV="1">
              <a:off x="9747910" y="2525184"/>
              <a:ext cx="57364" cy="455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Arc 175"/>
            <p:cNvSpPr/>
            <p:nvPr/>
          </p:nvSpPr>
          <p:spPr>
            <a:xfrm rot="17696037">
              <a:off x="7854187" y="1682462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Arrow Connector 176"/>
            <p:cNvCxnSpPr>
              <a:stCxn id="176" idx="0"/>
            </p:cNvCxnSpPr>
            <p:nvPr/>
          </p:nvCxnSpPr>
          <p:spPr>
            <a:xfrm flipH="1">
              <a:off x="7873469" y="1946919"/>
              <a:ext cx="23332" cy="417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/>
                <p:cNvSpPr txBox="1"/>
                <p:nvPr/>
              </p:nvSpPr>
              <p:spPr>
                <a:xfrm>
                  <a:off x="7792945" y="1151947"/>
                  <a:ext cx="471282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8" name="TextBox 1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2945" y="1151947"/>
                  <a:ext cx="471282" cy="390748"/>
                </a:xfrm>
                <a:prstGeom prst="rect">
                  <a:avLst/>
                </a:prstGeom>
                <a:blipFill>
                  <a:blip r:embed="rId16"/>
                  <a:stretch>
                    <a:fillRect r="-16981" b="-5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/>
                <p:cNvSpPr txBox="1"/>
                <p:nvPr/>
              </p:nvSpPr>
              <p:spPr>
                <a:xfrm>
                  <a:off x="9961218" y="2633432"/>
                  <a:ext cx="471283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9" name="TextBox 1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218" y="2633432"/>
                  <a:ext cx="471283" cy="390748"/>
                </a:xfrm>
                <a:prstGeom prst="rect">
                  <a:avLst/>
                </a:prstGeom>
                <a:blipFill>
                  <a:blip r:embed="rId17"/>
                  <a:stretch>
                    <a:fillRect r="-16981" b="-534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1" name="Group 180"/>
          <p:cNvGrpSpPr/>
          <p:nvPr/>
        </p:nvGrpSpPr>
        <p:grpSpPr>
          <a:xfrm>
            <a:off x="1312199" y="2351244"/>
            <a:ext cx="4838665" cy="818676"/>
            <a:chOff x="1312199" y="2351244"/>
            <a:chExt cx="4838665" cy="818676"/>
          </a:xfrm>
        </p:grpSpPr>
        <p:sp>
          <p:nvSpPr>
            <p:cNvPr id="7" name="Oval 6"/>
            <p:cNvSpPr/>
            <p:nvPr/>
          </p:nvSpPr>
          <p:spPr>
            <a:xfrm rot="2203193">
              <a:off x="1312199" y="2470677"/>
              <a:ext cx="729163" cy="295733"/>
            </a:xfrm>
            <a:prstGeom prst="ellipse">
              <a:avLst/>
            </a:prstGeom>
            <a:solidFill>
              <a:schemeClr val="accent4">
                <a:lumMod val="75000"/>
                <a:alpha val="30196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047488" y="2633472"/>
              <a:ext cx="859536" cy="536448"/>
            </a:xfrm>
            <a:custGeom>
              <a:avLst/>
              <a:gdLst>
                <a:gd name="connsiteX0" fmla="*/ 762000 w 762000"/>
                <a:gd name="connsiteY0" fmla="*/ 451104 h 451104"/>
                <a:gd name="connsiteX1" fmla="*/ 432816 w 762000"/>
                <a:gd name="connsiteY1" fmla="*/ 140208 h 451104"/>
                <a:gd name="connsiteX2" fmla="*/ 0 w 762000"/>
                <a:gd name="connsiteY2" fmla="*/ 0 h 451104"/>
                <a:gd name="connsiteX0" fmla="*/ 865632 w 865632"/>
                <a:gd name="connsiteY0" fmla="*/ 524256 h 524256"/>
                <a:gd name="connsiteX1" fmla="*/ 536448 w 865632"/>
                <a:gd name="connsiteY1" fmla="*/ 213360 h 524256"/>
                <a:gd name="connsiteX2" fmla="*/ 0 w 865632"/>
                <a:gd name="connsiteY2" fmla="*/ 0 h 524256"/>
                <a:gd name="connsiteX0" fmla="*/ 859536 w 859536"/>
                <a:gd name="connsiteY0" fmla="*/ 536448 h 536448"/>
                <a:gd name="connsiteX1" fmla="*/ 530352 w 859536"/>
                <a:gd name="connsiteY1" fmla="*/ 225552 h 536448"/>
                <a:gd name="connsiteX2" fmla="*/ 0 w 859536"/>
                <a:gd name="connsiteY2" fmla="*/ 0 h 536448"/>
                <a:gd name="connsiteX0" fmla="*/ 859536 w 859536"/>
                <a:gd name="connsiteY0" fmla="*/ 536448 h 536448"/>
                <a:gd name="connsiteX1" fmla="*/ 530352 w 859536"/>
                <a:gd name="connsiteY1" fmla="*/ 225552 h 536448"/>
                <a:gd name="connsiteX2" fmla="*/ 0 w 859536"/>
                <a:gd name="connsiteY2" fmla="*/ 0 h 536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59536" h="536448">
                  <a:moveTo>
                    <a:pt x="859536" y="536448"/>
                  </a:moveTo>
                  <a:cubicBezTo>
                    <a:pt x="758444" y="418592"/>
                    <a:pt x="673608" y="314960"/>
                    <a:pt x="530352" y="225552"/>
                  </a:cubicBezTo>
                  <a:cubicBezTo>
                    <a:pt x="387096" y="136144"/>
                    <a:pt x="213868" y="81280"/>
                    <a:pt x="0" y="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1926336" y="2351244"/>
              <a:ext cx="4224528" cy="757715"/>
            </a:xfrm>
            <a:custGeom>
              <a:avLst/>
              <a:gdLst>
                <a:gd name="connsiteX0" fmla="*/ 4224528 w 4224528"/>
                <a:gd name="connsiteY0" fmla="*/ 755904 h 755904"/>
                <a:gd name="connsiteX1" fmla="*/ 3621024 w 4224528"/>
                <a:gd name="connsiteY1" fmla="*/ 487680 h 755904"/>
                <a:gd name="connsiteX2" fmla="*/ 3249168 w 4224528"/>
                <a:gd name="connsiteY2" fmla="*/ 377952 h 755904"/>
                <a:gd name="connsiteX3" fmla="*/ 1706880 w 4224528"/>
                <a:gd name="connsiteY3" fmla="*/ 0 h 755904"/>
                <a:gd name="connsiteX4" fmla="*/ 0 w 4224528"/>
                <a:gd name="connsiteY4" fmla="*/ 140208 h 755904"/>
                <a:gd name="connsiteX5" fmla="*/ 0 w 4224528"/>
                <a:gd name="connsiteY5" fmla="*/ 140208 h 755904"/>
                <a:gd name="connsiteX0" fmla="*/ 4224528 w 4224528"/>
                <a:gd name="connsiteY0" fmla="*/ 757715 h 757715"/>
                <a:gd name="connsiteX1" fmla="*/ 3621024 w 4224528"/>
                <a:gd name="connsiteY1" fmla="*/ 489491 h 757715"/>
                <a:gd name="connsiteX2" fmla="*/ 3035808 w 4224528"/>
                <a:gd name="connsiteY2" fmla="*/ 245651 h 757715"/>
                <a:gd name="connsiteX3" fmla="*/ 1706880 w 4224528"/>
                <a:gd name="connsiteY3" fmla="*/ 1811 h 757715"/>
                <a:gd name="connsiteX4" fmla="*/ 0 w 4224528"/>
                <a:gd name="connsiteY4" fmla="*/ 142019 h 757715"/>
                <a:gd name="connsiteX5" fmla="*/ 0 w 4224528"/>
                <a:gd name="connsiteY5" fmla="*/ 142019 h 75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4528" h="757715">
                  <a:moveTo>
                    <a:pt x="4224528" y="757715"/>
                  </a:moveTo>
                  <a:cubicBezTo>
                    <a:pt x="4004056" y="655099"/>
                    <a:pt x="3819144" y="574835"/>
                    <a:pt x="3621024" y="489491"/>
                  </a:cubicBezTo>
                  <a:cubicBezTo>
                    <a:pt x="3422904" y="404147"/>
                    <a:pt x="3035808" y="245651"/>
                    <a:pt x="3035808" y="245651"/>
                  </a:cubicBezTo>
                  <a:cubicBezTo>
                    <a:pt x="2716784" y="164371"/>
                    <a:pt x="2212848" y="19083"/>
                    <a:pt x="1706880" y="1811"/>
                  </a:cubicBezTo>
                  <a:cubicBezTo>
                    <a:pt x="1200912" y="-15461"/>
                    <a:pt x="568960" y="95283"/>
                    <a:pt x="0" y="142019"/>
                  </a:cubicBezTo>
                  <a:lnTo>
                    <a:pt x="0" y="142019"/>
                  </a:lnTo>
                </a:path>
              </a:pathLst>
            </a:custGeom>
            <a:noFill/>
            <a:ln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274362"/>
              </p:ext>
            </p:extLst>
          </p:nvPr>
        </p:nvGraphicFramePr>
        <p:xfrm>
          <a:off x="0" y="416652"/>
          <a:ext cx="9167662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en-US" sz="2500" b="1" kern="1200" spc="-1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Traction</a:t>
                      </a:r>
                      <a:r>
                        <a:rPr lang="en-US" sz="2500" b="1" kern="1200" spc="-1" baseline="0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 separation law</a:t>
                      </a:r>
                      <a:endParaRPr lang="en-US" sz="2500" b="1" kern="1200" spc="-1" noProof="0" dirty="0">
                        <a:solidFill>
                          <a:srgbClr val="336699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pc="-1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Crack</a:t>
                      </a:r>
                      <a:r>
                        <a:rPr lang="en-US" sz="2500" b="1" kern="1200" spc="-1" baseline="0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 propagation criterion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pc="-1" baseline="0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and tailoring method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925470"/>
              </p:ext>
            </p:extLst>
          </p:nvPr>
        </p:nvGraphicFramePr>
        <p:xfrm>
          <a:off x="0" y="-9100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2012760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342513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●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400" dirty="0" smtClean="0"/>
                        <a:t>4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  <p:graphicFrame>
        <p:nvGraphicFramePr>
          <p:cNvPr id="90" name="Table 8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397904"/>
              </p:ext>
            </p:extLst>
          </p:nvPr>
        </p:nvGraphicFramePr>
        <p:xfrm>
          <a:off x="0" y="4906328"/>
          <a:ext cx="9142920" cy="22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7640">
                  <a:extLst>
                    <a:ext uri="{9D8B030D-6E8A-4147-A177-3AD203B41FA5}">
                      <a16:colId xmlns:a16="http://schemas.microsoft.com/office/drawing/2014/main" val="61256571"/>
                    </a:ext>
                  </a:extLst>
                </a:gridCol>
                <a:gridCol w="3047640">
                  <a:extLst>
                    <a:ext uri="{9D8B030D-6E8A-4147-A177-3AD203B41FA5}">
                      <a16:colId xmlns:a16="http://schemas.microsoft.com/office/drawing/2014/main" val="599629187"/>
                    </a:ext>
                  </a:extLst>
                </a:gridCol>
                <a:gridCol w="2584989">
                  <a:extLst>
                    <a:ext uri="{9D8B030D-6E8A-4147-A177-3AD203B41FA5}">
                      <a16:colId xmlns:a16="http://schemas.microsoft.com/office/drawing/2014/main" val="1275708161"/>
                    </a:ext>
                  </a:extLst>
                </a:gridCol>
                <a:gridCol w="462651">
                  <a:extLst>
                    <a:ext uri="{9D8B030D-6E8A-4147-A177-3AD203B41FA5}">
                      <a16:colId xmlns:a16="http://schemas.microsoft.com/office/drawing/2014/main" val="3431204631"/>
                    </a:ext>
                  </a:extLst>
                </a:gridCol>
              </a:tblGrid>
              <a:tr h="191820">
                <a:tc>
                  <a:txBody>
                    <a:bodyPr/>
                    <a:lstStyle/>
                    <a:p>
                      <a:pPr algn="l"/>
                      <a:r>
                        <a:rPr lang="hr-HR" sz="900" dirty="0" smtClean="0"/>
                        <a:t>Domagoj Uremović</a:t>
                      </a:r>
                      <a:r>
                        <a:rPr lang="hr-HR" sz="900" baseline="0" dirty="0" smtClean="0"/>
                        <a:t> (UniBg | CAEmate)</a:t>
                      </a:r>
                      <a:endParaRPr lang="en-US" sz="9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Aberyswyth conference</a:t>
                      </a:r>
                      <a:r>
                        <a:rPr lang="hr-HR" sz="900" baseline="0" dirty="0" smtClean="0"/>
                        <a:t> </a:t>
                      </a:r>
                      <a:endParaRPr lang="en-US" sz="9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336699"/>
                        </a:gs>
                        <a:gs pos="50000">
                          <a:srgbClr val="6E9FD0"/>
                        </a:gs>
                        <a:gs pos="100000">
                          <a:srgbClr val="D86538"/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hr-HR" sz="900" dirty="0" smtClean="0">
                          <a:solidFill>
                            <a:schemeClr val="bg1"/>
                          </a:solidFill>
                        </a:rPr>
                        <a:t>9 June 2023 </a:t>
                      </a:r>
                      <a:endParaRPr lang="en-US" sz="9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53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2/10</a:t>
                      </a:r>
                      <a:endParaRPr lang="en-US" sz="9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65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626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2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0" y="1124"/>
            <a:ext cx="9144000" cy="369332"/>
          </a:xfrm>
          <a:prstGeom prst="rect">
            <a:avLst/>
          </a:prstGeom>
          <a:solidFill>
            <a:srgbClr val="D86538"/>
          </a:solidFill>
          <a:ln>
            <a:solidFill>
              <a:srgbClr val="D8653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82" name="Table 181"/>
          <p:cNvGraphicFramePr>
            <a:graphicFrameLocks noGrp="1"/>
          </p:cNvGraphicFramePr>
          <p:nvPr>
            <p:extLst/>
          </p:nvPr>
        </p:nvGraphicFramePr>
        <p:xfrm>
          <a:off x="0" y="416652"/>
          <a:ext cx="9167662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hr-HR" sz="2500" b="1" kern="1200" spc="-1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Traction</a:t>
                      </a:r>
                      <a:r>
                        <a:rPr lang="hr-HR" sz="2500" b="1" kern="1200" spc="-1" baseline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 separation law</a:t>
                      </a:r>
                      <a:endParaRPr lang="en-US" sz="2500" b="1" kern="1200" spc="-1" dirty="0">
                        <a:solidFill>
                          <a:srgbClr val="336699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+mj-cs"/>
                        </a:rPr>
                        <a:t>Crack</a:t>
                      </a:r>
                      <a:r>
                        <a:rPr lang="hr-HR" sz="2500" b="1" kern="1200" spc="-1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+mj-cs"/>
                        </a:rPr>
                        <a:t> propagation criterion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baseline="0" dirty="0" smtClean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+mj-cs"/>
                        </a:rPr>
                        <a:t>and tailoring method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342900" y="1604514"/>
            <a:ext cx="4768265" cy="2949044"/>
            <a:chOff x="342900" y="1604514"/>
            <a:chExt cx="4768265" cy="2949044"/>
          </a:xfrm>
        </p:grpSpPr>
        <p:cxnSp>
          <p:nvCxnSpPr>
            <p:cNvPr id="22" name="Straight Arrow Connector 21"/>
            <p:cNvCxnSpPr/>
            <p:nvPr/>
          </p:nvCxnSpPr>
          <p:spPr>
            <a:xfrm flipV="1">
              <a:off x="1005913" y="4227232"/>
              <a:ext cx="3146721" cy="12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988020" y="1604514"/>
              <a:ext cx="17892" cy="26348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39226" y="1604514"/>
                  <a:ext cx="417439" cy="378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226" y="1604514"/>
                  <a:ext cx="417439" cy="37806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3129349" y="4214802"/>
                  <a:ext cx="349070" cy="2668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05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0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hr-HR" sz="105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9349" y="4214802"/>
                  <a:ext cx="349070" cy="2668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/>
            <p:cNvCxnSpPr/>
            <p:nvPr/>
          </p:nvCxnSpPr>
          <p:spPr>
            <a:xfrm>
              <a:off x="1419409" y="2391267"/>
              <a:ext cx="1882578" cy="183596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419409" y="2391267"/>
              <a:ext cx="0" cy="18480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988020" y="2391267"/>
              <a:ext cx="431389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216929" y="4227232"/>
                  <a:ext cx="429952" cy="3199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b>
                            <m:r>
                              <a:rPr lang="hr-HR" sz="105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05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16929" y="4227232"/>
                  <a:ext cx="429952" cy="3199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83868" y="2260273"/>
                  <a:ext cx="376257" cy="3199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r-HR" sz="105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US" sz="105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868" y="2260273"/>
                  <a:ext cx="376257" cy="3199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3766747" y="4175489"/>
                  <a:ext cx="1344418" cy="3780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r-HR" sz="1350" i="1">
                            <a:latin typeface="Cambria Math" panose="02040503050406030204" pitchFamily="18" charset="0"/>
                          </a:rPr>
                          <m:t>𝑠𝑒𝑝𝑎𝑟𝑎𝑡𝑖𝑜𝑛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66747" y="4175489"/>
                  <a:ext cx="1344418" cy="37806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305723" y="2541353"/>
              <a:ext cx="2200469" cy="436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825" dirty="0"/>
                <a:t>Damage evolution (softening)</a:t>
              </a:r>
              <a:br>
                <a:rPr lang="hr-HR" sz="825" dirty="0"/>
              </a:br>
              <a:r>
                <a:rPr lang="hr-HR" sz="825" dirty="0"/>
                <a:t>LINEAR</a:t>
              </a:r>
              <a:endParaRPr lang="en-US" sz="825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06084" y="2016358"/>
              <a:ext cx="1243762" cy="2762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825" dirty="0"/>
                <a:t>Damage initiation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42900" y="2516772"/>
              <a:ext cx="658706" cy="439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825" dirty="0"/>
                <a:t>Elastic </a:t>
              </a:r>
            </a:p>
            <a:p>
              <a:r>
                <a:rPr lang="hr-HR" sz="825" dirty="0"/>
                <a:t>Linear </a:t>
              </a:r>
            </a:p>
            <a:p>
              <a:r>
                <a:rPr lang="hr-HR" sz="825" dirty="0"/>
                <a:t>behaviour</a:t>
              </a:r>
              <a:endParaRPr lang="en-US" sz="825" dirty="0"/>
            </a:p>
          </p:txBody>
        </p:sp>
        <p:cxnSp>
          <p:nvCxnSpPr>
            <p:cNvPr id="36" name="Straight Arrow Connector 35"/>
            <p:cNvCxnSpPr>
              <a:stCxn id="33" idx="1"/>
            </p:cNvCxnSpPr>
            <p:nvPr/>
          </p:nvCxnSpPr>
          <p:spPr>
            <a:xfrm flipH="1">
              <a:off x="2033114" y="2806463"/>
              <a:ext cx="272608" cy="1547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4" idx="1"/>
            </p:cNvCxnSpPr>
            <p:nvPr/>
          </p:nvCxnSpPr>
          <p:spPr>
            <a:xfrm flipH="1">
              <a:off x="1425191" y="2149023"/>
              <a:ext cx="80892" cy="24224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35" idx="3"/>
            </p:cNvCxnSpPr>
            <p:nvPr/>
          </p:nvCxnSpPr>
          <p:spPr>
            <a:xfrm>
              <a:off x="1001606" y="2736383"/>
              <a:ext cx="300348" cy="21740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013965" y="2391267"/>
              <a:ext cx="411226" cy="18480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Isosceles Triangle 65"/>
                <p:cNvSpPr/>
                <p:nvPr/>
              </p:nvSpPr>
              <p:spPr>
                <a:xfrm>
                  <a:off x="1009380" y="2391266"/>
                  <a:ext cx="2292607" cy="1835964"/>
                </a:xfrm>
                <a:prstGeom prst="triangle">
                  <a:avLst>
                    <a:gd name="adj" fmla="val 18331"/>
                  </a:avLst>
                </a:prstGeom>
                <a:solidFill>
                  <a:srgbClr val="FFFF00">
                    <a:alpha val="14902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         </m:t>
                            </m:r>
                            <m:r>
                              <a:rPr lang="hr-H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hr-HR" sz="135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66" name="Isosceles Tri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380" y="2391266"/>
                  <a:ext cx="2292607" cy="1835964"/>
                </a:xfrm>
                <a:prstGeom prst="triangle">
                  <a:avLst>
                    <a:gd name="adj" fmla="val 18331"/>
                  </a:avLst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1056665" y="2410449"/>
            <a:ext cx="3236413" cy="1828908"/>
            <a:chOff x="1056665" y="2415210"/>
            <a:chExt cx="3859555" cy="1828908"/>
          </a:xfrm>
        </p:grpSpPr>
        <p:cxnSp>
          <p:nvCxnSpPr>
            <p:cNvPr id="137" name="Straight Connector 136"/>
            <p:cNvCxnSpPr/>
            <p:nvPr/>
          </p:nvCxnSpPr>
          <p:spPr>
            <a:xfrm flipV="1">
              <a:off x="1719000" y="3519616"/>
              <a:ext cx="661239" cy="7165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Freeform 122"/>
            <p:cNvSpPr/>
            <p:nvPr/>
          </p:nvSpPr>
          <p:spPr>
            <a:xfrm>
              <a:off x="1495782" y="2415210"/>
              <a:ext cx="2241278" cy="1814008"/>
            </a:xfrm>
            <a:custGeom>
              <a:avLst/>
              <a:gdLst>
                <a:gd name="connsiteX0" fmla="*/ 0 w 2290119"/>
                <a:gd name="connsiteY0" fmla="*/ 0 h 1826378"/>
                <a:gd name="connsiteX1" fmla="*/ 477794 w 2290119"/>
                <a:gd name="connsiteY1" fmla="*/ 667265 h 1826378"/>
                <a:gd name="connsiteX2" fmla="*/ 1021492 w 2290119"/>
                <a:gd name="connsiteY2" fmla="*/ 1194487 h 1826378"/>
                <a:gd name="connsiteX3" fmla="*/ 1499286 w 2290119"/>
                <a:gd name="connsiteY3" fmla="*/ 1524000 h 1826378"/>
                <a:gd name="connsiteX4" fmla="*/ 1960605 w 2290119"/>
                <a:gd name="connsiteY4" fmla="*/ 1729946 h 1826378"/>
                <a:gd name="connsiteX5" fmla="*/ 2290119 w 2290119"/>
                <a:gd name="connsiteY5" fmla="*/ 1820563 h 1826378"/>
                <a:gd name="connsiteX0" fmla="*/ 0 w 2290119"/>
                <a:gd name="connsiteY0" fmla="*/ 0 h 1827643"/>
                <a:gd name="connsiteX1" fmla="*/ 477794 w 2290119"/>
                <a:gd name="connsiteY1" fmla="*/ 667265 h 1827643"/>
                <a:gd name="connsiteX2" fmla="*/ 1021492 w 2290119"/>
                <a:gd name="connsiteY2" fmla="*/ 1194487 h 1827643"/>
                <a:gd name="connsiteX3" fmla="*/ 1499286 w 2290119"/>
                <a:gd name="connsiteY3" fmla="*/ 1524000 h 1827643"/>
                <a:gd name="connsiteX4" fmla="*/ 1935892 w 2290119"/>
                <a:gd name="connsiteY4" fmla="*/ 1746421 h 1827643"/>
                <a:gd name="connsiteX5" fmla="*/ 2290119 w 2290119"/>
                <a:gd name="connsiteY5" fmla="*/ 1820563 h 1827643"/>
                <a:gd name="connsiteX0" fmla="*/ 0 w 2290119"/>
                <a:gd name="connsiteY0" fmla="*/ 0 h 1825130"/>
                <a:gd name="connsiteX1" fmla="*/ 477794 w 2290119"/>
                <a:gd name="connsiteY1" fmla="*/ 667265 h 1825130"/>
                <a:gd name="connsiteX2" fmla="*/ 1021492 w 2290119"/>
                <a:gd name="connsiteY2" fmla="*/ 1194487 h 1825130"/>
                <a:gd name="connsiteX3" fmla="*/ 1499286 w 2290119"/>
                <a:gd name="connsiteY3" fmla="*/ 1524000 h 1825130"/>
                <a:gd name="connsiteX4" fmla="*/ 1878227 w 2290119"/>
                <a:gd name="connsiteY4" fmla="*/ 1705232 h 1825130"/>
                <a:gd name="connsiteX5" fmla="*/ 2290119 w 2290119"/>
                <a:gd name="connsiteY5" fmla="*/ 1820563 h 1825130"/>
                <a:gd name="connsiteX0" fmla="*/ 0 w 2265405"/>
                <a:gd name="connsiteY0" fmla="*/ 0 h 1825130"/>
                <a:gd name="connsiteX1" fmla="*/ 477794 w 2265405"/>
                <a:gd name="connsiteY1" fmla="*/ 667265 h 1825130"/>
                <a:gd name="connsiteX2" fmla="*/ 1021492 w 2265405"/>
                <a:gd name="connsiteY2" fmla="*/ 1194487 h 1825130"/>
                <a:gd name="connsiteX3" fmla="*/ 1499286 w 2265405"/>
                <a:gd name="connsiteY3" fmla="*/ 1524000 h 1825130"/>
                <a:gd name="connsiteX4" fmla="*/ 1878227 w 2265405"/>
                <a:gd name="connsiteY4" fmla="*/ 1705232 h 1825130"/>
                <a:gd name="connsiteX5" fmla="*/ 2265405 w 2265405"/>
                <a:gd name="connsiteY5" fmla="*/ 1820563 h 1825130"/>
                <a:gd name="connsiteX0" fmla="*/ 0 w 2265405"/>
                <a:gd name="connsiteY0" fmla="*/ 0 h 1820563"/>
                <a:gd name="connsiteX1" fmla="*/ 477794 w 2265405"/>
                <a:gd name="connsiteY1" fmla="*/ 667265 h 1820563"/>
                <a:gd name="connsiteX2" fmla="*/ 1021492 w 2265405"/>
                <a:gd name="connsiteY2" fmla="*/ 1194487 h 1820563"/>
                <a:gd name="connsiteX3" fmla="*/ 1499286 w 2265405"/>
                <a:gd name="connsiteY3" fmla="*/ 1524000 h 1820563"/>
                <a:gd name="connsiteX4" fmla="*/ 1878227 w 2265405"/>
                <a:gd name="connsiteY4" fmla="*/ 1705232 h 1820563"/>
                <a:gd name="connsiteX5" fmla="*/ 2265405 w 2265405"/>
                <a:gd name="connsiteY5" fmla="*/ 1820563 h 1820563"/>
                <a:gd name="connsiteX0" fmla="*/ 0 w 2331308"/>
                <a:gd name="connsiteY0" fmla="*/ 0 h 1820563"/>
                <a:gd name="connsiteX1" fmla="*/ 477794 w 2331308"/>
                <a:gd name="connsiteY1" fmla="*/ 667265 h 1820563"/>
                <a:gd name="connsiteX2" fmla="*/ 1021492 w 2331308"/>
                <a:gd name="connsiteY2" fmla="*/ 1194487 h 1820563"/>
                <a:gd name="connsiteX3" fmla="*/ 1499286 w 2331308"/>
                <a:gd name="connsiteY3" fmla="*/ 1524000 h 1820563"/>
                <a:gd name="connsiteX4" fmla="*/ 1878227 w 2331308"/>
                <a:gd name="connsiteY4" fmla="*/ 1705232 h 1820563"/>
                <a:gd name="connsiteX5" fmla="*/ 2331308 w 2331308"/>
                <a:gd name="connsiteY5" fmla="*/ 1820563 h 182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1308" h="1820563">
                  <a:moveTo>
                    <a:pt x="0" y="0"/>
                  </a:moveTo>
                  <a:cubicBezTo>
                    <a:pt x="153772" y="234092"/>
                    <a:pt x="307545" y="468184"/>
                    <a:pt x="477794" y="667265"/>
                  </a:cubicBezTo>
                  <a:cubicBezTo>
                    <a:pt x="648043" y="866346"/>
                    <a:pt x="851243" y="1051698"/>
                    <a:pt x="1021492" y="1194487"/>
                  </a:cubicBezTo>
                  <a:cubicBezTo>
                    <a:pt x="1191741" y="1337276"/>
                    <a:pt x="1356497" y="1438876"/>
                    <a:pt x="1499286" y="1524000"/>
                  </a:cubicBezTo>
                  <a:cubicBezTo>
                    <a:pt x="1642075" y="1609124"/>
                    <a:pt x="1739557" y="1655805"/>
                    <a:pt x="1878227" y="1705232"/>
                  </a:cubicBezTo>
                  <a:cubicBezTo>
                    <a:pt x="2016897" y="1754659"/>
                    <a:pt x="2177535" y="1797223"/>
                    <a:pt x="2331308" y="182056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715751" y="2972247"/>
              <a:ext cx="2200469" cy="436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sz="825" dirty="0"/>
                <a:t>Damage evolution (softening)</a:t>
              </a:r>
              <a:br>
                <a:rPr lang="hr-HR" sz="825" dirty="0"/>
              </a:br>
              <a:r>
                <a:rPr lang="hr-HR" sz="825" dirty="0">
                  <a:solidFill>
                    <a:srgbClr val="FF0000"/>
                  </a:solidFill>
                </a:rPr>
                <a:t>EXPONENTIAL</a:t>
              </a:r>
              <a:endParaRPr lang="en-US" sz="825" dirty="0">
                <a:solidFill>
                  <a:srgbClr val="FF0000"/>
                </a:solidFill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H="1">
              <a:off x="2344300" y="3305992"/>
              <a:ext cx="443620" cy="20624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flipV="1">
              <a:off x="1429611" y="2505359"/>
              <a:ext cx="109961" cy="119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V="1">
              <a:off x="1380965" y="2606841"/>
              <a:ext cx="219784" cy="2381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1321456" y="2692151"/>
              <a:ext cx="346729" cy="375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66" idx="1"/>
            </p:cNvCxnSpPr>
            <p:nvPr/>
          </p:nvCxnSpPr>
          <p:spPr>
            <a:xfrm flipV="1">
              <a:off x="1250863" y="2794390"/>
              <a:ext cx="488082" cy="5196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flipV="1">
              <a:off x="1191721" y="2904214"/>
              <a:ext cx="607335" cy="658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1116806" y="2989927"/>
              <a:ext cx="767356" cy="8315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>
              <a:endCxn id="123" idx="1"/>
            </p:cNvCxnSpPr>
            <p:nvPr/>
          </p:nvCxnSpPr>
          <p:spPr>
            <a:xfrm flipV="1">
              <a:off x="1056665" y="3080072"/>
              <a:ext cx="898460" cy="9852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flipV="1">
              <a:off x="1066037" y="3190124"/>
              <a:ext cx="967908" cy="10488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V="1">
              <a:off x="1233457" y="3274957"/>
              <a:ext cx="889622" cy="964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1396449" y="3360745"/>
              <a:ext cx="818760" cy="8833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1554693" y="3440466"/>
              <a:ext cx="735872" cy="7974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endCxn id="123" idx="2"/>
            </p:cNvCxnSpPr>
            <p:nvPr/>
          </p:nvCxnSpPr>
          <p:spPr>
            <a:xfrm flipV="1">
              <a:off x="1883184" y="3605396"/>
              <a:ext cx="594643" cy="6335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V="1">
              <a:off x="2032708" y="3680287"/>
              <a:ext cx="520312" cy="5638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V="1">
              <a:off x="2202444" y="3747069"/>
              <a:ext cx="450814" cy="4885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2345879" y="3802431"/>
              <a:ext cx="400150" cy="4336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flipV="1">
              <a:off x="2490743" y="3878351"/>
              <a:ext cx="328140" cy="3555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flipV="1">
              <a:off x="2619216" y="3930538"/>
              <a:ext cx="281506" cy="305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2755565" y="3977944"/>
              <a:ext cx="237758" cy="2576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2895812" y="4029578"/>
              <a:ext cx="190110" cy="2060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flipV="1">
              <a:off x="3036317" y="4068088"/>
              <a:ext cx="152259" cy="164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3182093" y="4111088"/>
              <a:ext cx="112578" cy="1219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flipV="1">
              <a:off x="3338474" y="4152967"/>
              <a:ext cx="76246" cy="826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flipV="1">
              <a:off x="3504395" y="4193742"/>
              <a:ext cx="36304" cy="393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1" name="Picture 150"/>
          <p:cNvPicPr/>
          <p:nvPr/>
        </p:nvPicPr>
        <p:blipFill>
          <a:blip r:embed="rId11"/>
          <a:stretch>
            <a:fillRect/>
          </a:stretch>
        </p:blipFill>
        <p:spPr>
          <a:xfrm>
            <a:off x="5727632" y="2040636"/>
            <a:ext cx="2306094" cy="23716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28218" y="1868923"/>
            <a:ext cx="3534534" cy="2993182"/>
            <a:chOff x="6544404" y="619125"/>
            <a:chExt cx="5166584" cy="4375267"/>
          </a:xfrm>
        </p:grpSpPr>
        <p:sp>
          <p:nvSpPr>
            <p:cNvPr id="152" name="Rectangle 151"/>
            <p:cNvSpPr/>
            <p:nvPr/>
          </p:nvSpPr>
          <p:spPr>
            <a:xfrm rot="19877995">
              <a:off x="7705725" y="2324099"/>
              <a:ext cx="1638300" cy="176194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8518636" y="2366963"/>
              <a:ext cx="6239" cy="83810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8524875" y="3202361"/>
              <a:ext cx="757238" cy="27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9610725" y="3202361"/>
              <a:ext cx="2100263" cy="27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 flipV="1">
              <a:off x="8518636" y="619125"/>
              <a:ext cx="6239" cy="141982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11426936" y="3143250"/>
              <a:ext cx="2840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x</a:t>
              </a:r>
              <a:endParaRPr lang="en-US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8177212" y="619125"/>
              <a:ext cx="2888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y</a:t>
              </a:r>
              <a:endParaRPr lang="en-US" dirty="0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8011656" y="2958584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 smtClean="0"/>
                <a:t>0</a:t>
              </a:r>
              <a:endParaRPr lang="en-US" dirty="0"/>
            </a:p>
          </p:txBody>
        </p:sp>
        <p:cxnSp>
          <p:nvCxnSpPr>
            <p:cNvPr id="160" name="Straight Connector 159"/>
            <p:cNvCxnSpPr/>
            <p:nvPr/>
          </p:nvCxnSpPr>
          <p:spPr>
            <a:xfrm>
              <a:off x="8173275" y="2569369"/>
              <a:ext cx="345361" cy="632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flipV="1">
              <a:off x="8518636" y="2867025"/>
              <a:ext cx="584685" cy="3353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flipV="1">
              <a:off x="9426408" y="1542694"/>
              <a:ext cx="2041692" cy="11405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 flipH="1" flipV="1">
              <a:off x="7240276" y="870127"/>
              <a:ext cx="720974" cy="13491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Box 163"/>
            <p:cNvSpPr txBox="1"/>
            <p:nvPr/>
          </p:nvSpPr>
          <p:spPr>
            <a:xfrm>
              <a:off x="6852019" y="685460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/>
                <a:t>2</a:t>
              </a:r>
              <a:endParaRPr lang="en-US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11220450" y="1574736"/>
              <a:ext cx="3016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hr-HR" dirty="0"/>
                <a:t>1</a:t>
              </a:r>
              <a:endParaRPr lang="en-US" dirty="0"/>
            </a:p>
          </p:txBody>
        </p:sp>
        <p:cxnSp>
          <p:nvCxnSpPr>
            <p:cNvPr id="166" name="Straight Arrow Connector 165"/>
            <p:cNvCxnSpPr/>
            <p:nvPr/>
          </p:nvCxnSpPr>
          <p:spPr>
            <a:xfrm rot="19860000">
              <a:off x="9355083" y="2439463"/>
              <a:ext cx="10382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 rot="3660000">
              <a:off x="8763000" y="4475280"/>
              <a:ext cx="10382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rot="9060000">
              <a:off x="6705433" y="3928241"/>
              <a:ext cx="10382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H="1" flipV="1">
              <a:off x="7534388" y="1401899"/>
              <a:ext cx="477268" cy="90805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TextBox 169"/>
                <p:cNvSpPr txBox="1"/>
                <p:nvPr/>
              </p:nvSpPr>
              <p:spPr>
                <a:xfrm>
                  <a:off x="7070607" y="1347321"/>
                  <a:ext cx="463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0" name="TextBox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0607" y="1347321"/>
                  <a:ext cx="463781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15385" b="-45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TextBox 170"/>
                <p:cNvSpPr txBox="1"/>
                <p:nvPr/>
              </p:nvSpPr>
              <p:spPr>
                <a:xfrm>
                  <a:off x="9434563" y="4482250"/>
                  <a:ext cx="463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TextBox 1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4563" y="4482250"/>
                  <a:ext cx="463781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13462" b="-45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2" name="TextBox 171"/>
                <p:cNvSpPr txBox="1"/>
                <p:nvPr/>
              </p:nvSpPr>
              <p:spPr>
                <a:xfrm>
                  <a:off x="9939154" y="1631379"/>
                  <a:ext cx="4584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2" name="TextBox 17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39154" y="1631379"/>
                  <a:ext cx="458458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3462" b="-452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3" name="TextBox 172"/>
                <p:cNvSpPr txBox="1"/>
                <p:nvPr/>
              </p:nvSpPr>
              <p:spPr>
                <a:xfrm>
                  <a:off x="6544404" y="3490687"/>
                  <a:ext cx="4584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hr-H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3" name="TextBox 1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4404" y="3490687"/>
                  <a:ext cx="458459" cy="369332"/>
                </a:xfrm>
                <a:prstGeom prst="rect">
                  <a:avLst/>
                </a:prstGeom>
                <a:blipFill>
                  <a:blip r:embed="rId15"/>
                  <a:stretch>
                    <a:fillRect r="-13462" b="-4878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4" name="Arc 173"/>
            <p:cNvSpPr/>
            <p:nvPr/>
          </p:nvSpPr>
          <p:spPr>
            <a:xfrm rot="1864555">
              <a:off x="9112080" y="2505107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5" name="Straight Arrow Connector 174"/>
            <p:cNvCxnSpPr>
              <a:stCxn id="174" idx="0"/>
            </p:cNvCxnSpPr>
            <p:nvPr/>
          </p:nvCxnSpPr>
          <p:spPr>
            <a:xfrm flipH="1" flipV="1">
              <a:off x="9747910" y="2525184"/>
              <a:ext cx="57364" cy="4553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Arc 175"/>
            <p:cNvSpPr/>
            <p:nvPr/>
          </p:nvSpPr>
          <p:spPr>
            <a:xfrm rot="17696037">
              <a:off x="7854187" y="1682462"/>
              <a:ext cx="914400" cy="914400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Arrow Connector 176"/>
            <p:cNvCxnSpPr>
              <a:stCxn id="176" idx="0"/>
            </p:cNvCxnSpPr>
            <p:nvPr/>
          </p:nvCxnSpPr>
          <p:spPr>
            <a:xfrm flipH="1">
              <a:off x="7873469" y="1946919"/>
              <a:ext cx="23332" cy="417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8" name="TextBox 177"/>
                <p:cNvSpPr txBox="1"/>
                <p:nvPr/>
              </p:nvSpPr>
              <p:spPr>
                <a:xfrm>
                  <a:off x="7792945" y="1151947"/>
                  <a:ext cx="471282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8" name="TextBox 17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2945" y="1151947"/>
                  <a:ext cx="471282" cy="390748"/>
                </a:xfrm>
                <a:prstGeom prst="rect">
                  <a:avLst/>
                </a:prstGeom>
                <a:blipFill>
                  <a:blip r:embed="rId16"/>
                  <a:stretch>
                    <a:fillRect r="-16981" b="-5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9" name="TextBox 178"/>
                <p:cNvSpPr txBox="1"/>
                <p:nvPr/>
              </p:nvSpPr>
              <p:spPr>
                <a:xfrm>
                  <a:off x="9961218" y="2633432"/>
                  <a:ext cx="471283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9" name="TextBox 17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61218" y="2633432"/>
                  <a:ext cx="471283" cy="390748"/>
                </a:xfrm>
                <a:prstGeom prst="rect">
                  <a:avLst/>
                </a:prstGeom>
                <a:blipFill>
                  <a:blip r:embed="rId17"/>
                  <a:stretch>
                    <a:fillRect r="-16981" b="-534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1" name="Group 180"/>
          <p:cNvGrpSpPr/>
          <p:nvPr/>
        </p:nvGrpSpPr>
        <p:grpSpPr>
          <a:xfrm>
            <a:off x="1325195" y="2306181"/>
            <a:ext cx="4860181" cy="818676"/>
            <a:chOff x="1290683" y="2351244"/>
            <a:chExt cx="4860181" cy="818676"/>
          </a:xfrm>
        </p:grpSpPr>
        <p:sp>
          <p:nvSpPr>
            <p:cNvPr id="7" name="Oval 6"/>
            <p:cNvSpPr/>
            <p:nvPr/>
          </p:nvSpPr>
          <p:spPr>
            <a:xfrm rot="2565385">
              <a:off x="1290683" y="2452215"/>
              <a:ext cx="592407" cy="300404"/>
            </a:xfrm>
            <a:prstGeom prst="ellipse">
              <a:avLst/>
            </a:prstGeom>
            <a:solidFill>
              <a:schemeClr val="accent4">
                <a:lumMod val="75000"/>
                <a:alpha val="30196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040344" y="2647022"/>
              <a:ext cx="866679" cy="522898"/>
            </a:xfrm>
            <a:custGeom>
              <a:avLst/>
              <a:gdLst>
                <a:gd name="connsiteX0" fmla="*/ 762000 w 762000"/>
                <a:gd name="connsiteY0" fmla="*/ 451104 h 451104"/>
                <a:gd name="connsiteX1" fmla="*/ 432816 w 762000"/>
                <a:gd name="connsiteY1" fmla="*/ 140208 h 451104"/>
                <a:gd name="connsiteX2" fmla="*/ 0 w 762000"/>
                <a:gd name="connsiteY2" fmla="*/ 0 h 451104"/>
                <a:gd name="connsiteX0" fmla="*/ 865632 w 865632"/>
                <a:gd name="connsiteY0" fmla="*/ 524256 h 524256"/>
                <a:gd name="connsiteX1" fmla="*/ 536448 w 865632"/>
                <a:gd name="connsiteY1" fmla="*/ 213360 h 524256"/>
                <a:gd name="connsiteX2" fmla="*/ 0 w 865632"/>
                <a:gd name="connsiteY2" fmla="*/ 0 h 524256"/>
                <a:gd name="connsiteX0" fmla="*/ 859536 w 859536"/>
                <a:gd name="connsiteY0" fmla="*/ 536448 h 536448"/>
                <a:gd name="connsiteX1" fmla="*/ 530352 w 859536"/>
                <a:gd name="connsiteY1" fmla="*/ 225552 h 536448"/>
                <a:gd name="connsiteX2" fmla="*/ 0 w 859536"/>
                <a:gd name="connsiteY2" fmla="*/ 0 h 536448"/>
                <a:gd name="connsiteX0" fmla="*/ 859536 w 859536"/>
                <a:gd name="connsiteY0" fmla="*/ 536448 h 536448"/>
                <a:gd name="connsiteX1" fmla="*/ 530352 w 859536"/>
                <a:gd name="connsiteY1" fmla="*/ 225552 h 536448"/>
                <a:gd name="connsiteX2" fmla="*/ 0 w 859536"/>
                <a:gd name="connsiteY2" fmla="*/ 0 h 536448"/>
                <a:gd name="connsiteX0" fmla="*/ 861917 w 861917"/>
                <a:gd name="connsiteY0" fmla="*/ 543879 h 543879"/>
                <a:gd name="connsiteX1" fmla="*/ 532733 w 861917"/>
                <a:gd name="connsiteY1" fmla="*/ 232983 h 543879"/>
                <a:gd name="connsiteX2" fmla="*/ 0 w 861917"/>
                <a:gd name="connsiteY2" fmla="*/ 0 h 543879"/>
                <a:gd name="connsiteX0" fmla="*/ 866679 w 866679"/>
                <a:gd name="connsiteY0" fmla="*/ 543879 h 543879"/>
                <a:gd name="connsiteX1" fmla="*/ 537495 w 866679"/>
                <a:gd name="connsiteY1" fmla="*/ 232983 h 543879"/>
                <a:gd name="connsiteX2" fmla="*/ 0 w 866679"/>
                <a:gd name="connsiteY2" fmla="*/ 0 h 54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6679" h="543879">
                  <a:moveTo>
                    <a:pt x="866679" y="543879"/>
                  </a:moveTo>
                  <a:cubicBezTo>
                    <a:pt x="765587" y="426023"/>
                    <a:pt x="680751" y="322391"/>
                    <a:pt x="537495" y="232983"/>
                  </a:cubicBezTo>
                  <a:cubicBezTo>
                    <a:pt x="394239" y="143575"/>
                    <a:pt x="213868" y="81280"/>
                    <a:pt x="0" y="0"/>
                  </a:cubicBezTo>
                </a:path>
              </a:pathLst>
            </a:cu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1712266" y="2351244"/>
              <a:ext cx="4438598" cy="814865"/>
            </a:xfrm>
            <a:custGeom>
              <a:avLst/>
              <a:gdLst>
                <a:gd name="connsiteX0" fmla="*/ 4224528 w 4224528"/>
                <a:gd name="connsiteY0" fmla="*/ 755904 h 755904"/>
                <a:gd name="connsiteX1" fmla="*/ 3621024 w 4224528"/>
                <a:gd name="connsiteY1" fmla="*/ 487680 h 755904"/>
                <a:gd name="connsiteX2" fmla="*/ 3249168 w 4224528"/>
                <a:gd name="connsiteY2" fmla="*/ 377952 h 755904"/>
                <a:gd name="connsiteX3" fmla="*/ 1706880 w 4224528"/>
                <a:gd name="connsiteY3" fmla="*/ 0 h 755904"/>
                <a:gd name="connsiteX4" fmla="*/ 0 w 4224528"/>
                <a:gd name="connsiteY4" fmla="*/ 140208 h 755904"/>
                <a:gd name="connsiteX5" fmla="*/ 0 w 4224528"/>
                <a:gd name="connsiteY5" fmla="*/ 140208 h 755904"/>
                <a:gd name="connsiteX0" fmla="*/ 4224528 w 4224528"/>
                <a:gd name="connsiteY0" fmla="*/ 757715 h 757715"/>
                <a:gd name="connsiteX1" fmla="*/ 3621024 w 4224528"/>
                <a:gd name="connsiteY1" fmla="*/ 489491 h 757715"/>
                <a:gd name="connsiteX2" fmla="*/ 3035808 w 4224528"/>
                <a:gd name="connsiteY2" fmla="*/ 245651 h 757715"/>
                <a:gd name="connsiteX3" fmla="*/ 1706880 w 4224528"/>
                <a:gd name="connsiteY3" fmla="*/ 1811 h 757715"/>
                <a:gd name="connsiteX4" fmla="*/ 0 w 4224528"/>
                <a:gd name="connsiteY4" fmla="*/ 142019 h 757715"/>
                <a:gd name="connsiteX5" fmla="*/ 0 w 4224528"/>
                <a:gd name="connsiteY5" fmla="*/ 142019 h 757715"/>
                <a:gd name="connsiteX0" fmla="*/ 4224528 w 4224528"/>
                <a:gd name="connsiteY0" fmla="*/ 814865 h 814865"/>
                <a:gd name="connsiteX1" fmla="*/ 3621024 w 4224528"/>
                <a:gd name="connsiteY1" fmla="*/ 489491 h 814865"/>
                <a:gd name="connsiteX2" fmla="*/ 3035808 w 4224528"/>
                <a:gd name="connsiteY2" fmla="*/ 245651 h 814865"/>
                <a:gd name="connsiteX3" fmla="*/ 1706880 w 4224528"/>
                <a:gd name="connsiteY3" fmla="*/ 1811 h 814865"/>
                <a:gd name="connsiteX4" fmla="*/ 0 w 4224528"/>
                <a:gd name="connsiteY4" fmla="*/ 142019 h 814865"/>
                <a:gd name="connsiteX5" fmla="*/ 0 w 4224528"/>
                <a:gd name="connsiteY5" fmla="*/ 142019 h 8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24528" h="814865">
                  <a:moveTo>
                    <a:pt x="4224528" y="814865"/>
                  </a:moveTo>
                  <a:cubicBezTo>
                    <a:pt x="4004056" y="712249"/>
                    <a:pt x="3819144" y="584360"/>
                    <a:pt x="3621024" y="489491"/>
                  </a:cubicBezTo>
                  <a:cubicBezTo>
                    <a:pt x="3422904" y="394622"/>
                    <a:pt x="3035808" y="245651"/>
                    <a:pt x="3035808" y="245651"/>
                  </a:cubicBezTo>
                  <a:cubicBezTo>
                    <a:pt x="2716784" y="164371"/>
                    <a:pt x="2212848" y="19083"/>
                    <a:pt x="1706880" y="1811"/>
                  </a:cubicBezTo>
                  <a:cubicBezTo>
                    <a:pt x="1200912" y="-15461"/>
                    <a:pt x="568960" y="95283"/>
                    <a:pt x="0" y="142019"/>
                  </a:cubicBezTo>
                  <a:lnTo>
                    <a:pt x="0" y="142019"/>
                  </a:lnTo>
                </a:path>
              </a:pathLst>
            </a:custGeom>
            <a:noFill/>
            <a:ln>
              <a:solidFill>
                <a:srgbClr val="7030A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7" name="Table 86"/>
          <p:cNvGraphicFramePr>
            <a:graphicFrameLocks noGrp="1"/>
          </p:cNvGraphicFramePr>
          <p:nvPr>
            <p:extLst/>
          </p:nvPr>
        </p:nvGraphicFramePr>
        <p:xfrm>
          <a:off x="0" y="416652"/>
          <a:ext cx="9167662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en-US" sz="2500" b="1" kern="1200" spc="-1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Traction</a:t>
                      </a:r>
                      <a:r>
                        <a:rPr lang="en-US" sz="2500" b="1" kern="1200" spc="-1" baseline="0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 separation law</a:t>
                      </a:r>
                      <a:endParaRPr lang="en-US" sz="2500" b="1" kern="1200" spc="-1" noProof="0" dirty="0">
                        <a:solidFill>
                          <a:srgbClr val="336699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pc="-1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Crack</a:t>
                      </a:r>
                      <a:r>
                        <a:rPr lang="en-US" sz="2500" b="1" kern="1200" spc="-1" baseline="0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 propagation criterion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spc="-1" baseline="0" noProof="0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and tailoring method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aphicFrame>
        <p:nvGraphicFramePr>
          <p:cNvPr id="88" name="Table 8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508474"/>
              </p:ext>
            </p:extLst>
          </p:nvPr>
        </p:nvGraphicFramePr>
        <p:xfrm>
          <a:off x="0" y="-9100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876293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478980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●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4/10</a:t>
                      </a:r>
                      <a:endParaRPr lang="en-US" sz="14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6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25;p19"/>
          <p:cNvPicPr/>
          <p:nvPr/>
        </p:nvPicPr>
        <p:blipFill>
          <a:blip r:embed="rId3"/>
          <a:stretch/>
        </p:blipFill>
        <p:spPr>
          <a:xfrm>
            <a:off x="0" y="0"/>
            <a:ext cx="9142920" cy="38376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3978" r="45663" b="85353"/>
          <a:stretch/>
        </p:blipFill>
        <p:spPr>
          <a:xfrm>
            <a:off x="3507971" y="471054"/>
            <a:ext cx="1557251" cy="670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75807" b="77485"/>
          <a:stretch/>
        </p:blipFill>
        <p:spPr>
          <a:xfrm>
            <a:off x="2278120" y="471054"/>
            <a:ext cx="1240935" cy="10307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b="71191"/>
          <a:stretch/>
        </p:blipFill>
        <p:spPr>
          <a:xfrm>
            <a:off x="2278120" y="471054"/>
            <a:ext cx="5129319" cy="13189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4902" y="1507376"/>
            <a:ext cx="931025" cy="353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48286" b="60176"/>
          <a:stretch/>
        </p:blipFill>
        <p:spPr>
          <a:xfrm>
            <a:off x="4754880" y="471054"/>
            <a:ext cx="2652559" cy="18232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b="61144"/>
          <a:stretch/>
        </p:blipFill>
        <p:spPr>
          <a:xfrm>
            <a:off x="2278120" y="471053"/>
            <a:ext cx="5129319" cy="17789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r="65543" b="43471"/>
          <a:stretch/>
        </p:blipFill>
        <p:spPr>
          <a:xfrm>
            <a:off x="2278120" y="471053"/>
            <a:ext cx="1767407" cy="2588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t="46845" r="37560" b="43350"/>
          <a:stretch/>
        </p:blipFill>
        <p:spPr>
          <a:xfrm>
            <a:off x="2278121" y="2615738"/>
            <a:ext cx="3202738" cy="4488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62332" t="46603" b="45045"/>
          <a:stretch/>
        </p:blipFill>
        <p:spPr>
          <a:xfrm>
            <a:off x="5475316" y="2604655"/>
            <a:ext cx="1932123" cy="3823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64925" t="54955"/>
          <a:stretch/>
        </p:blipFill>
        <p:spPr>
          <a:xfrm>
            <a:off x="5608320" y="2987040"/>
            <a:ext cx="1799119" cy="20622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4024" t="70086" r="34643" b="21440"/>
          <a:stretch/>
        </p:blipFill>
        <p:spPr>
          <a:xfrm>
            <a:off x="4023360" y="3679766"/>
            <a:ext cx="1607127" cy="3879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59071" r="39073" b="19988"/>
          <a:stretch/>
        </p:blipFill>
        <p:spPr>
          <a:xfrm>
            <a:off x="2278120" y="3175462"/>
            <a:ext cx="3125153" cy="958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9498" y="3070166"/>
            <a:ext cx="1216429" cy="5264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19988"/>
          <a:stretch/>
        </p:blipFill>
        <p:spPr>
          <a:xfrm>
            <a:off x="2278120" y="471053"/>
            <a:ext cx="5129319" cy="366314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55085" y="3059085"/>
            <a:ext cx="2625285" cy="504304"/>
          </a:xfrm>
          <a:custGeom>
            <a:avLst/>
            <a:gdLst>
              <a:gd name="connsiteX0" fmla="*/ 147344 w 2625285"/>
              <a:gd name="connsiteY0" fmla="*/ 462748 h 577127"/>
              <a:gd name="connsiteX1" fmla="*/ 30966 w 2625285"/>
              <a:gd name="connsiteY1" fmla="*/ 141323 h 577127"/>
              <a:gd name="connsiteX2" fmla="*/ 646108 w 2625285"/>
              <a:gd name="connsiteY2" fmla="*/ 24945 h 577127"/>
              <a:gd name="connsiteX3" fmla="*/ 2402864 w 2625285"/>
              <a:gd name="connsiteY3" fmla="*/ 47112 h 577127"/>
              <a:gd name="connsiteX4" fmla="*/ 2513700 w 2625285"/>
              <a:gd name="connsiteY4" fmla="*/ 501541 h 577127"/>
              <a:gd name="connsiteX5" fmla="*/ 1604842 w 2625285"/>
              <a:gd name="connsiteY5" fmla="*/ 568043 h 577127"/>
              <a:gd name="connsiteX6" fmla="*/ 773570 w 2625285"/>
              <a:gd name="connsiteY6" fmla="*/ 573585 h 577127"/>
              <a:gd name="connsiteX7" fmla="*/ 429977 w 2625285"/>
              <a:gd name="connsiteY7" fmla="*/ 540334 h 577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5285" h="577127">
                <a:moveTo>
                  <a:pt x="147344" y="462748"/>
                </a:moveTo>
                <a:cubicBezTo>
                  <a:pt x="47591" y="338519"/>
                  <a:pt x="-52161" y="214290"/>
                  <a:pt x="30966" y="141323"/>
                </a:cubicBezTo>
                <a:cubicBezTo>
                  <a:pt x="114093" y="68356"/>
                  <a:pt x="250792" y="40647"/>
                  <a:pt x="646108" y="24945"/>
                </a:cubicBezTo>
                <a:cubicBezTo>
                  <a:pt x="1041424" y="9243"/>
                  <a:pt x="2091599" y="-32321"/>
                  <a:pt x="2402864" y="47112"/>
                </a:cubicBezTo>
                <a:cubicBezTo>
                  <a:pt x="2714129" y="126545"/>
                  <a:pt x="2646704" y="414719"/>
                  <a:pt x="2513700" y="501541"/>
                </a:cubicBezTo>
                <a:cubicBezTo>
                  <a:pt x="2380696" y="588363"/>
                  <a:pt x="1894864" y="556036"/>
                  <a:pt x="1604842" y="568043"/>
                </a:cubicBezTo>
                <a:cubicBezTo>
                  <a:pt x="1314820" y="580050"/>
                  <a:pt x="969381" y="578203"/>
                  <a:pt x="773570" y="573585"/>
                </a:cubicBezTo>
                <a:cubicBezTo>
                  <a:pt x="577759" y="568967"/>
                  <a:pt x="503868" y="554650"/>
                  <a:pt x="429977" y="540334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t="79891" r="39397"/>
          <a:stretch/>
        </p:blipFill>
        <p:spPr>
          <a:xfrm>
            <a:off x="2278120" y="4128655"/>
            <a:ext cx="3108527" cy="9206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746269" y="4499956"/>
            <a:ext cx="1640378" cy="54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t="87638"/>
          <a:stretch/>
        </p:blipFill>
        <p:spPr>
          <a:xfrm>
            <a:off x="2278120" y="4483331"/>
            <a:ext cx="5129319" cy="565957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58550"/>
              </p:ext>
            </p:extLst>
          </p:nvPr>
        </p:nvGraphicFramePr>
        <p:xfrm>
          <a:off x="0" y="569052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3831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583831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l"/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 Flow chart</a:t>
                      </a:r>
                      <a:endParaRPr lang="en-US" sz="25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r-HR" sz="2500" b="1" kern="1200" spc="-1" dirty="0" smtClean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986652"/>
              </p:ext>
            </p:extLst>
          </p:nvPr>
        </p:nvGraphicFramePr>
        <p:xfrm>
          <a:off x="-5002" y="-12480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919395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435878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dirty="0" smtClean="0"/>
                        <a:t>●</a:t>
                      </a: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5/10</a:t>
                      </a:r>
                      <a:endParaRPr 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8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A3A3A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25;p19"/>
          <p:cNvPicPr/>
          <p:nvPr/>
        </p:nvPicPr>
        <p:blipFill>
          <a:blip r:embed="rId3"/>
          <a:stretch/>
        </p:blipFill>
        <p:spPr>
          <a:xfrm>
            <a:off x="0" y="0"/>
            <a:ext cx="9142920" cy="383760"/>
          </a:xfrm>
          <a:prstGeom prst="rect">
            <a:avLst/>
          </a:prstGeom>
          <a:ln w="0"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420213" y="1268239"/>
            <a:ext cx="3645786" cy="3627333"/>
            <a:chOff x="420213" y="1056889"/>
            <a:chExt cx="3858212" cy="38386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V="1">
              <a:off x="420213" y="1056889"/>
              <a:ext cx="3702464" cy="3676112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454333" y="4705705"/>
              <a:ext cx="0" cy="1898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4081733" y="4700348"/>
              <a:ext cx="0" cy="1898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54333" y="4842448"/>
              <a:ext cx="3634224" cy="15158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179542" y="4613910"/>
              <a:ext cx="0" cy="1898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5400000">
              <a:off x="4183491" y="996075"/>
              <a:ext cx="0" cy="1898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5400000">
              <a:off x="2419091" y="2890320"/>
              <a:ext cx="3627400" cy="15130"/>
            </a:xfrm>
            <a:prstGeom prst="line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979316" y="4694521"/>
              <a:ext cx="56297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700" dirty="0" smtClean="0"/>
                <a:t>~100 mm</a:t>
              </a:r>
              <a:endParaRPr lang="en-US" sz="700" dirty="0"/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3891697" y="2799899"/>
              <a:ext cx="562975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700" dirty="0" smtClean="0"/>
                <a:t>~100 mm</a:t>
              </a:r>
              <a:endParaRPr lang="en-US" sz="700" dirty="0"/>
            </a:p>
          </p:txBody>
        </p:sp>
      </p:grpSp>
      <p:graphicFrame>
        <p:nvGraphicFramePr>
          <p:cNvPr id="77" name="Table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459755"/>
              </p:ext>
            </p:extLst>
          </p:nvPr>
        </p:nvGraphicFramePr>
        <p:xfrm>
          <a:off x="0" y="569052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6720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  <a:gridCol w="4930942">
                  <a:extLst>
                    <a:ext uri="{9D8B030D-6E8A-4147-A177-3AD203B41FA5}">
                      <a16:colId xmlns:a16="http://schemas.microsoft.com/office/drawing/2014/main" val="3620009856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Boundary conditions</a:t>
                      </a:r>
                      <a:endParaRPr lang="en-US" sz="25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25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Trajectory progression in mesh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58436" b="12954"/>
          <a:stretch/>
        </p:blipFill>
        <p:spPr>
          <a:xfrm>
            <a:off x="4764769" y="1189971"/>
            <a:ext cx="3525791" cy="37005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1553" r="665" b="5728"/>
          <a:stretch/>
        </p:blipFill>
        <p:spPr>
          <a:xfrm>
            <a:off x="4224707" y="1069644"/>
            <a:ext cx="4828295" cy="3948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833" y="1121482"/>
            <a:ext cx="4990750" cy="3678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9565" y="1138133"/>
            <a:ext cx="4798322" cy="35428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630" y="1138133"/>
            <a:ext cx="4882448" cy="3768172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3858148"/>
              </p:ext>
            </p:extLst>
          </p:nvPr>
        </p:nvGraphicFramePr>
        <p:xfrm>
          <a:off x="0" y="-11532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876293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478980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</a:t>
                      </a:r>
                      <a:r>
                        <a:rPr lang="hr-HR" sz="1100" dirty="0" smtClean="0"/>
                        <a:t>●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6/10</a:t>
                      </a:r>
                      <a:endParaRPr 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60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06805"/>
              </p:ext>
            </p:extLst>
          </p:nvPr>
        </p:nvGraphicFramePr>
        <p:xfrm>
          <a:off x="0" y="804721"/>
          <a:ext cx="9167662" cy="443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7662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</a:tblGrid>
              <a:tr h="443589">
                <a:tc>
                  <a:txBody>
                    <a:bodyPr/>
                    <a:lstStyle/>
                    <a:p>
                      <a:pPr algn="ctr"/>
                      <a:r>
                        <a:rPr lang="hr-HR" sz="18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 Mesh – Frontal-Delaunay</a:t>
                      </a:r>
                      <a:r>
                        <a:rPr lang="hr-HR" sz="1800" b="1" kern="1200" spc="-1" baseline="0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for Quads | 5 mm (1.25 mm)</a:t>
                      </a:r>
                      <a:endParaRPr lang="en-US" sz="18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40970"/>
              </p:ext>
            </p:extLst>
          </p:nvPr>
        </p:nvGraphicFramePr>
        <p:xfrm>
          <a:off x="0" y="807261"/>
          <a:ext cx="9167662" cy="443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7662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</a:tblGrid>
              <a:tr h="443589">
                <a:tc>
                  <a:txBody>
                    <a:bodyPr/>
                    <a:lstStyle/>
                    <a:p>
                      <a:pPr algn="ctr"/>
                      <a:r>
                        <a:rPr lang="hr-HR" sz="18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 Mesh – Frontal-Delaunay</a:t>
                      </a:r>
                      <a:r>
                        <a:rPr lang="hr-HR" sz="1800" b="1" kern="1200" spc="-1" baseline="0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for Quads | 6 mm (1.5 mm)</a:t>
                      </a:r>
                      <a:endParaRPr lang="en-US" sz="18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0" y="1124"/>
            <a:ext cx="9144000" cy="369332"/>
          </a:xfrm>
          <a:prstGeom prst="rect">
            <a:avLst/>
          </a:prstGeom>
          <a:solidFill>
            <a:srgbClr val="D86538"/>
          </a:solidFill>
          <a:ln>
            <a:solidFill>
              <a:srgbClr val="D8653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74" name="Table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317721"/>
              </p:ext>
            </p:extLst>
          </p:nvPr>
        </p:nvGraphicFramePr>
        <p:xfrm>
          <a:off x="0" y="402798"/>
          <a:ext cx="9167662" cy="500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7662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</a:tblGrid>
              <a:tr h="500592">
                <a:tc>
                  <a:txBody>
                    <a:bodyPr/>
                    <a:lstStyle/>
                    <a:p>
                      <a:pPr algn="ctr"/>
                      <a:r>
                        <a:rPr lang="hr-HR" sz="2500" b="1" kern="1200" spc="-1" dirty="0" smtClean="0">
                          <a:solidFill>
                            <a:srgbClr val="336699"/>
                          </a:solidFill>
                          <a:latin typeface="Arial"/>
                          <a:ea typeface="Arial"/>
                          <a:cs typeface="+mj-cs"/>
                        </a:rPr>
                        <a:t>Example of Wedge splitting test – brittle material</a:t>
                      </a:r>
                      <a:endParaRPr lang="en-US" sz="2500" b="1" kern="1200" spc="-1" dirty="0">
                        <a:solidFill>
                          <a:srgbClr val="336699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43134" y="1250850"/>
            <a:ext cx="3579458" cy="36000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0800000">
            <a:off x="4881774" y="1250850"/>
            <a:ext cx="3603969" cy="36000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99" y="1265964"/>
            <a:ext cx="5163220" cy="363271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856387" y="1250850"/>
            <a:ext cx="3630545" cy="3600000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4881774" y="1245672"/>
            <a:ext cx="3623165" cy="36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880944" y="1253390"/>
            <a:ext cx="3579684" cy="3600000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268267"/>
              </p:ext>
            </p:extLst>
          </p:nvPr>
        </p:nvGraphicFramePr>
        <p:xfrm>
          <a:off x="-23662" y="812442"/>
          <a:ext cx="9167662" cy="443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7662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</a:tblGrid>
              <a:tr h="443589">
                <a:tc>
                  <a:txBody>
                    <a:bodyPr/>
                    <a:lstStyle/>
                    <a:p>
                      <a:pPr algn="ctr"/>
                      <a:r>
                        <a:rPr lang="hr-HR" sz="18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 Mesh – Frontal-Delaunay</a:t>
                      </a:r>
                      <a:r>
                        <a:rPr lang="hr-HR" sz="1800" b="1" kern="1200" spc="-1" baseline="0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for Quads | 2 mm (0.5 mm)</a:t>
                      </a:r>
                      <a:endParaRPr lang="en-US" sz="18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pic>
        <p:nvPicPr>
          <p:cNvPr id="15" name="Content Placeholder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4890285" y="1260783"/>
            <a:ext cx="3614654" cy="3600000"/>
          </a:xfrm>
          <a:prstGeom prst="rect">
            <a:avLst/>
          </a:prstGeom>
          <a:noFill/>
          <a:ln w="0">
            <a:noFill/>
          </a:ln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458005"/>
              </p:ext>
            </p:extLst>
          </p:nvPr>
        </p:nvGraphicFramePr>
        <p:xfrm>
          <a:off x="0" y="812442"/>
          <a:ext cx="916766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7662">
                  <a:extLst>
                    <a:ext uri="{9D8B030D-6E8A-4147-A177-3AD203B41FA5}">
                      <a16:colId xmlns:a16="http://schemas.microsoft.com/office/drawing/2014/main" val="3703497437"/>
                    </a:ext>
                  </a:extLst>
                </a:gridCol>
              </a:tblGrid>
              <a:tr h="196725">
                <a:tc>
                  <a:txBody>
                    <a:bodyPr/>
                    <a:lstStyle/>
                    <a:p>
                      <a:pPr algn="ctr"/>
                      <a:r>
                        <a:rPr lang="hr-HR" sz="1800" b="1" kern="1200" spc="-1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  6</a:t>
                      </a:r>
                      <a:r>
                        <a:rPr lang="hr-HR" sz="1800" b="1" kern="1200" spc="-1" baseline="0" dirty="0" smtClean="0">
                          <a:solidFill>
                            <a:srgbClr val="D86538"/>
                          </a:solidFill>
                          <a:latin typeface="+mn-lt"/>
                          <a:ea typeface="Arial"/>
                          <a:cs typeface="+mn-cs"/>
                        </a:rPr>
                        <a:t> mm (1.5 mm) | 5 mm (1.25 mm) </a:t>
                      </a:r>
                      <a:r>
                        <a:rPr lang="hr-HR" sz="1800" b="1" kern="1200" spc="-1" baseline="0" dirty="0" smtClean="0">
                          <a:solidFill>
                            <a:srgbClr val="D86538"/>
                          </a:solidFill>
                          <a:latin typeface="Arial"/>
                          <a:ea typeface="Arial"/>
                          <a:cs typeface="+mj-cs"/>
                        </a:rPr>
                        <a:t>| 2 mm (0.5 mm)</a:t>
                      </a:r>
                      <a:endParaRPr lang="en-US" sz="1800" b="1" kern="1200" spc="-1" dirty="0">
                        <a:solidFill>
                          <a:srgbClr val="D86538"/>
                        </a:solidFill>
                        <a:latin typeface="Arial"/>
                        <a:ea typeface="Arial"/>
                        <a:cs typeface="+mj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480417"/>
                  </a:ext>
                </a:extLst>
              </a:tr>
            </a:tbl>
          </a:graphicData>
        </a:graphic>
      </p:graphicFrame>
      <p:pic>
        <p:nvPicPr>
          <p:cNvPr id="17" name="Content Placeholder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3160414" y="1694537"/>
            <a:ext cx="2717374" cy="27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17325" y="1694538"/>
            <a:ext cx="2702977" cy="2700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598" y="1684604"/>
            <a:ext cx="2689615" cy="2700000"/>
          </a:xfrm>
          <a:prstGeom prst="rect">
            <a:avLst/>
          </a:prstGeom>
        </p:spPr>
      </p:pic>
      <p:pic>
        <p:nvPicPr>
          <p:cNvPr id="20" name="Content Placeholder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3326" y="903390"/>
            <a:ext cx="6950446" cy="4184589"/>
          </a:xfrm>
          <a:prstGeom prst="rect">
            <a:avLst/>
          </a:prstGeom>
          <a:noFill/>
          <a:ln w="0">
            <a:noFill/>
          </a:ln>
        </p:spPr>
      </p:pic>
      <p:cxnSp>
        <p:nvCxnSpPr>
          <p:cNvPr id="19" name="Straight Arrow Connector 18"/>
          <p:cNvCxnSpPr/>
          <p:nvPr/>
        </p:nvCxnSpPr>
        <p:spPr>
          <a:xfrm flipH="1">
            <a:off x="3546113" y="1401670"/>
            <a:ext cx="1781310" cy="1221028"/>
          </a:xfrm>
          <a:prstGeom prst="straightConnector1">
            <a:avLst/>
          </a:prstGeom>
          <a:ln w="19050">
            <a:solidFill>
              <a:srgbClr val="E78C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3932525" y="1606775"/>
            <a:ext cx="1418588" cy="964468"/>
          </a:xfrm>
          <a:prstGeom prst="straightConnector1">
            <a:avLst/>
          </a:prstGeom>
          <a:ln w="19050">
            <a:solidFill>
              <a:srgbClr val="AF7FB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047622" y="1848612"/>
            <a:ext cx="1310579" cy="891036"/>
          </a:xfrm>
          <a:prstGeom prst="straightConnector1">
            <a:avLst/>
          </a:prstGeom>
          <a:ln w="19050">
            <a:solidFill>
              <a:srgbClr val="B1E2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765784" y="1259190"/>
            <a:ext cx="1578868" cy="1082261"/>
          </a:xfrm>
          <a:prstGeom prst="straightConnector1">
            <a:avLst/>
          </a:prstGeom>
          <a:ln w="19050">
            <a:solidFill>
              <a:srgbClr val="7FB8D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689637" y="1505238"/>
            <a:ext cx="1671074" cy="1136128"/>
          </a:xfrm>
          <a:prstGeom prst="straightConnector1">
            <a:avLst/>
          </a:prstGeom>
          <a:ln w="19050">
            <a:solidFill>
              <a:srgbClr val="F5D6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661136" y="1725700"/>
            <a:ext cx="1706364" cy="1160121"/>
          </a:xfrm>
          <a:prstGeom prst="straightConnector1">
            <a:avLst/>
          </a:prstGeom>
          <a:ln w="19050">
            <a:solidFill>
              <a:srgbClr val="BED79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505758"/>
              </p:ext>
            </p:extLst>
          </p:nvPr>
        </p:nvGraphicFramePr>
        <p:xfrm>
          <a:off x="0" y="0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922013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433260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dirty="0" smtClean="0"/>
                        <a:t>●</a:t>
                      </a: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7/10</a:t>
                      </a:r>
                      <a:endParaRPr 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09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23457E-7 L 0.04844 0.00031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0.07761 -0.00308 " pathEditMode="relative" rAng="0" ptsTypes="AA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" y="-154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0.32187 0.00185 " pathEditMode="relative" rAng="0" ptsTypes="AA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93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7284E-6 L -0.2375 -0.00308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15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563" y="355809"/>
            <a:ext cx="4508345" cy="47876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809"/>
            <a:ext cx="4647563" cy="47876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367216" y="4646140"/>
                <a:ext cx="1019253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r-HR" sz="600" b="1" dirty="0">
                    <a:solidFill>
                      <a:srgbClr val="D4F3FF"/>
                    </a:solidFill>
                  </a:rPr>
                  <a:t>----</a:t>
                </a:r>
                <a14:m>
                  <m:oMath xmlns:m="http://schemas.openxmlformats.org/officeDocument/2006/math">
                    <m:r>
                      <a:rPr lang="hr-HR" sz="600" dirty="0">
                        <a:solidFill>
                          <a:srgbClr val="D4F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600" i="1" dirty="0">
                        <a:solidFill>
                          <a:srgbClr val="D4F3FF"/>
                        </a:solidFill>
                        <a:latin typeface="Cambria Math" panose="02040503050406030204" pitchFamily="18" charset="0"/>
                      </a:rPr>
                      <m:t>5.1 − 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𝑏𝑢𝑙𝑘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𝑇𝐶</m:t>
                        </m:r>
                      </m:sub>
                    </m:sSub>
                    <m:r>
                      <a:rPr lang="hr-HR" sz="600" i="1" dirty="0">
                        <a:solidFill>
                          <a:srgbClr val="D4F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hr-HR" sz="600" dirty="0"/>
              </a:p>
              <a:p>
                <a:r>
                  <a:rPr lang="hr-HR" sz="600" b="1" dirty="0">
                    <a:solidFill>
                      <a:srgbClr val="DBAA39"/>
                    </a:solidFill>
                  </a:rPr>
                  <a:t>----</a:t>
                </a:r>
                <a14:m>
                  <m:oMath xmlns:m="http://schemas.openxmlformats.org/officeDocument/2006/math">
                    <m:r>
                      <a:rPr lang="hr-HR" sz="6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600" i="1" dirty="0">
                        <a:solidFill>
                          <a:srgbClr val="DBAA39"/>
                        </a:solidFill>
                        <a:latin typeface="Cambria Math" panose="02040503050406030204" pitchFamily="18" charset="0"/>
                      </a:rPr>
                      <m:t>5.2 − 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𝑏𝑢𝑙𝑘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hr-HR" sz="600" i="1" dirty="0">
                        <a:solidFill>
                          <a:srgbClr val="DBAA3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600" dirty="0">
                  <a:solidFill>
                    <a:srgbClr val="DBAA39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216" y="4646140"/>
                <a:ext cx="101925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866093" y="4646140"/>
                <a:ext cx="1019253" cy="27699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hr-HR" sz="600" b="1" dirty="0">
                    <a:solidFill>
                      <a:srgbClr val="D4F3FF"/>
                    </a:solidFill>
                  </a:rPr>
                  <a:t>----</a:t>
                </a:r>
                <a14:m>
                  <m:oMath xmlns:m="http://schemas.openxmlformats.org/officeDocument/2006/math">
                    <m:r>
                      <a:rPr lang="hr-HR" sz="600" dirty="0">
                        <a:solidFill>
                          <a:srgbClr val="D4F3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600" i="1" dirty="0">
                        <a:solidFill>
                          <a:srgbClr val="D4F3FF"/>
                        </a:solidFill>
                        <a:latin typeface="Cambria Math" panose="02040503050406030204" pitchFamily="18" charset="0"/>
                      </a:rPr>
                      <m:t>5.1 − 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𝑏𝑢𝑙𝑘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𝑇𝐶</m:t>
                        </m:r>
                      </m:sub>
                    </m:sSub>
                    <m:r>
                      <a:rPr lang="hr-HR" sz="600" i="1" dirty="0">
                        <a:solidFill>
                          <a:srgbClr val="D4F3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4F3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hr-HR" sz="600" dirty="0"/>
              </a:p>
              <a:p>
                <a:r>
                  <a:rPr lang="hr-HR" sz="600" b="1" dirty="0">
                    <a:solidFill>
                      <a:srgbClr val="DBAA39"/>
                    </a:solidFill>
                  </a:rPr>
                  <a:t>----</a:t>
                </a:r>
                <a14:m>
                  <m:oMath xmlns:m="http://schemas.openxmlformats.org/officeDocument/2006/math">
                    <m:r>
                      <a:rPr lang="hr-HR" sz="600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r-HR" sz="600" i="1" dirty="0">
                        <a:solidFill>
                          <a:srgbClr val="DBAA39"/>
                        </a:solidFill>
                        <a:latin typeface="Cambria Math" panose="02040503050406030204" pitchFamily="18" charset="0"/>
                      </a:rPr>
                      <m:t>5.2 − 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𝑏𝑢𝑙𝑘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hr-HR" sz="600" i="1" dirty="0">
                        <a:solidFill>
                          <a:srgbClr val="DBAA39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𝑐𝑜h</m:t>
                        </m:r>
                      </m:e>
                      <m:sub>
                        <m:r>
                          <a:rPr lang="hr-HR" sz="600" i="1" dirty="0">
                            <a:solidFill>
                              <a:srgbClr val="DBAA39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endParaRPr lang="en-US" sz="600" dirty="0">
                  <a:solidFill>
                    <a:srgbClr val="DBAA39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6093" y="4646140"/>
                <a:ext cx="1019253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0" y="1124"/>
            <a:ext cx="9144000" cy="369332"/>
          </a:xfrm>
          <a:prstGeom prst="rect">
            <a:avLst/>
          </a:prstGeom>
          <a:solidFill>
            <a:srgbClr val="D86538"/>
          </a:solidFill>
          <a:ln>
            <a:solidFill>
              <a:srgbClr val="D8653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4283"/>
              </p:ext>
            </p:extLst>
          </p:nvPr>
        </p:nvGraphicFramePr>
        <p:xfrm>
          <a:off x="0" y="0"/>
          <a:ext cx="914292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2025">
                  <a:extLst>
                    <a:ext uri="{9D8B030D-6E8A-4147-A177-3AD203B41FA5}">
                      <a16:colId xmlns:a16="http://schemas.microsoft.com/office/drawing/2014/main" val="290193698"/>
                    </a:ext>
                  </a:extLst>
                </a:gridCol>
                <a:gridCol w="2222992">
                  <a:extLst>
                    <a:ext uri="{9D8B030D-6E8A-4147-A177-3AD203B41FA5}">
                      <a16:colId xmlns:a16="http://schemas.microsoft.com/office/drawing/2014/main" val="2846003891"/>
                    </a:ext>
                  </a:extLst>
                </a:gridCol>
                <a:gridCol w="2232630">
                  <a:extLst>
                    <a:ext uri="{9D8B030D-6E8A-4147-A177-3AD203B41FA5}">
                      <a16:colId xmlns:a16="http://schemas.microsoft.com/office/drawing/2014/main" val="2811215100"/>
                    </a:ext>
                  </a:extLst>
                </a:gridCol>
                <a:gridCol w="1899153">
                  <a:extLst>
                    <a:ext uri="{9D8B030D-6E8A-4147-A177-3AD203B41FA5}">
                      <a16:colId xmlns:a16="http://schemas.microsoft.com/office/drawing/2014/main" val="1545017805"/>
                    </a:ext>
                  </a:extLst>
                </a:gridCol>
                <a:gridCol w="456120">
                  <a:extLst>
                    <a:ext uri="{9D8B030D-6E8A-4147-A177-3AD203B41FA5}">
                      <a16:colId xmlns:a16="http://schemas.microsoft.com/office/drawing/2014/main" val="1947275727"/>
                    </a:ext>
                  </a:extLst>
                </a:gridCol>
              </a:tblGrid>
              <a:tr h="369465">
                <a:tc>
                  <a:txBody>
                    <a:bodyPr/>
                    <a:lstStyle/>
                    <a:p>
                      <a:r>
                        <a:rPr lang="hr-HR" sz="900" dirty="0" smtClean="0"/>
                        <a:t>Crack</a:t>
                      </a:r>
                      <a:r>
                        <a:rPr lang="hr-HR" sz="900" baseline="0" dirty="0" smtClean="0"/>
                        <a:t> path trajectory - intorduction</a:t>
                      </a:r>
                      <a:r>
                        <a:rPr lang="hr-HR" sz="1100" dirty="0" smtClean="0"/>
                        <a:t/>
                      </a:r>
                      <a:br>
                        <a:rPr lang="hr-HR" sz="1100" dirty="0" smtClean="0"/>
                      </a:br>
                      <a:r>
                        <a:rPr lang="hr-HR" sz="1100" dirty="0" smtClean="0"/>
                        <a:t>○○</a:t>
                      </a:r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dirty="0" smtClean="0"/>
                        <a:t>Traction</a:t>
                      </a:r>
                      <a:r>
                        <a:rPr lang="hr-HR" sz="900" baseline="0" dirty="0" smtClean="0"/>
                        <a:t> separation law and criterion</a:t>
                      </a:r>
                      <a:r>
                        <a:rPr lang="hr-HR" sz="2800" dirty="0" smtClean="0"/>
                        <a:t/>
                      </a:r>
                      <a:br>
                        <a:rPr lang="hr-HR" sz="2800" dirty="0" smtClean="0"/>
                      </a:br>
                      <a:r>
                        <a:rPr lang="hr-HR" sz="1100" dirty="0" smtClean="0"/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Methodlogy overview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○○</a:t>
                      </a:r>
                      <a:endParaRPr lang="en-US" sz="11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Results</a:t>
                      </a:r>
                      <a:br>
                        <a:rPr lang="hr-HR" sz="9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</a:t>
                      </a:r>
                      <a:r>
                        <a:rPr lang="hr-HR" sz="1100" dirty="0" smtClean="0"/>
                        <a:t>●</a:t>
                      </a:r>
                      <a:r>
                        <a:rPr lang="hr-HR" sz="11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○</a:t>
                      </a:r>
                      <a:endParaRPr lang="en-US" sz="2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900" dirty="0" smtClean="0"/>
                        <a:t>8/10</a:t>
                      </a:r>
                      <a:endParaRPr lang="en-US" sz="9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756095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754" y="637680"/>
            <a:ext cx="4356125" cy="43865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6" y="663256"/>
            <a:ext cx="4351338" cy="4351338"/>
          </a:xfrm>
          <a:prstGeom prst="rect">
            <a:avLst/>
          </a:prstGeom>
        </p:spPr>
      </p:pic>
      <p:pic>
        <p:nvPicPr>
          <p:cNvPr id="24" name="Content Placeholder 8"/>
          <p:cNvPicPr>
            <a:picLocks noGrp="1" noChangeAspect="1"/>
          </p:cNvPicPr>
          <p:nvPr>
            <p:ph idx="1"/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9238" y="657406"/>
            <a:ext cx="4357466" cy="43513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2647" y="741011"/>
            <a:ext cx="4356125" cy="4386587"/>
          </a:xfrm>
          <a:prstGeom prst="rect">
            <a:avLst/>
          </a:prstGeom>
        </p:spPr>
      </p:pic>
      <p:pic>
        <p:nvPicPr>
          <p:cNvPr id="26" name="Content Placeholder 8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3392" y="758635"/>
            <a:ext cx="4357466" cy="4351338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16" y="768003"/>
            <a:ext cx="4356125" cy="43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8895</TotalTime>
  <Words>1632</Words>
  <Application>Microsoft Office PowerPoint</Application>
  <PresentationFormat>On-screen Show (16:9)</PresentationFormat>
  <Paragraphs>195</Paragraphs>
  <Slides>14</Slides>
  <Notes>11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 Math</vt:lpstr>
      <vt:lpstr>DejaVu Sans</vt:lpstr>
      <vt:lpstr>Symbol</vt:lpstr>
      <vt:lpstr>Times New Roman</vt:lpstr>
      <vt:lpstr>Wingdings</vt:lpstr>
      <vt:lpstr>Office Theme</vt:lpstr>
      <vt:lpstr>Office Theme</vt:lpstr>
      <vt:lpstr>Mathematics and Mechanics of Solids and Structures June 07-09, 2023, Aberystwyth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Level-set topology optimization for maximizing fracture resistance of brittle materials using phase-field fracture model Chi Wu; Jianguang Fang; Shiwei Zhou; Zhongpu Zhang; Guangyong Sun; Grant P. Steven; Qing Li  | University of Sydney &amp; Melbourne International Journal for Numerical Methods in Engineering 2020;121:2929–2945.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ceramics and application conference X  Serbian Ceramic Society, Belgrade</dc:title>
  <dc:subject/>
  <dc:creator>Dom</dc:creator>
  <dc:description/>
  <cp:lastModifiedBy>Dom</cp:lastModifiedBy>
  <cp:revision>135</cp:revision>
  <dcterms:modified xsi:type="dcterms:W3CDTF">2023-06-08T14:43:39Z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16</vt:i4>
  </property>
  <property fmtid="{D5CDD505-2E9C-101B-9397-08002B2CF9AE}" pid="4" name="PresentationFormat">
    <vt:lpwstr>On-screen Show (16:9)</vt:lpwstr>
  </property>
  <property fmtid="{D5CDD505-2E9C-101B-9397-08002B2CF9AE}" pid="5" name="Slides">
    <vt:i4>17</vt:i4>
  </property>
</Properties>
</file>